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2" r:id="rId6"/>
    <p:sldMasterId id="2147483654" r:id="rId7"/>
    <p:sldMasterId id="2147483657" r:id="rId8"/>
    <p:sldMasterId id="214748365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Lst>
  <p:sldSz cy="6858000" cx="12192000"/>
  <p:notesSz cx="6858000" cy="9144000"/>
  <p:embeddedFontLst>
    <p:embeddedFont>
      <p:font typeface="Helvetica Neue"/>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63">
          <p15:clr>
            <a:srgbClr val="A4A3A4"/>
          </p15:clr>
        </p15:guide>
      </p15:sldGuideLst>
    </p:ext>
    <p:ext uri="http://customooxmlschemas.google.com/">
      <go:slidesCustomData xmlns:go="http://customooxmlschemas.google.com/" r:id="rId42" roundtripDataSignature="AMtx7mjy3SPYirBg7bQ51ra0wX4+Waq5s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ouldn’t load user"/>
  <p:cmAuthor clrIdx="1" id="1" initials="" lastIdx="3" name="Allysson Franco"/>
  <p:cmAuthor clrIdx="2" id="2" initials="" lastIdx="1" name="Silvana Naga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6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0.xml"/><Relationship Id="rId42" Type="http://customschemas.google.com/relationships/presentationmetadata" Target="metadata"/><Relationship Id="rId41" Type="http://schemas.openxmlformats.org/officeDocument/2006/relationships/font" Target="fonts/HelveticaNeue-boldItalic.fntdata"/><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Master" Target="slideMasters/slideMaster5.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19.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11" Type="http://schemas.openxmlformats.org/officeDocument/2006/relationships/slide" Target="slides/slide1.xml"/><Relationship Id="rId33" Type="http://schemas.openxmlformats.org/officeDocument/2006/relationships/slide" Target="slides/slide23.xml"/><Relationship Id="rId10" Type="http://schemas.openxmlformats.org/officeDocument/2006/relationships/notesMaster" Target="notesMasters/notesMaster1.xml"/><Relationship Id="rId32" Type="http://schemas.openxmlformats.org/officeDocument/2006/relationships/slide" Target="slides/slide22.xml"/><Relationship Id="rId13" Type="http://schemas.openxmlformats.org/officeDocument/2006/relationships/slide" Target="slides/slide3.xml"/><Relationship Id="rId35" Type="http://schemas.openxmlformats.org/officeDocument/2006/relationships/slide" Target="slides/slide25.xml"/><Relationship Id="rId12" Type="http://schemas.openxmlformats.org/officeDocument/2006/relationships/slide" Target="slides/slide2.xml"/><Relationship Id="rId34" Type="http://schemas.openxmlformats.org/officeDocument/2006/relationships/slide" Target="slides/slide24.xml"/><Relationship Id="rId15" Type="http://schemas.openxmlformats.org/officeDocument/2006/relationships/slide" Target="slides/slide5.xml"/><Relationship Id="rId37" Type="http://schemas.openxmlformats.org/officeDocument/2006/relationships/slide" Target="slides/slide27.xml"/><Relationship Id="rId14" Type="http://schemas.openxmlformats.org/officeDocument/2006/relationships/slide" Target="slides/slide4.xml"/><Relationship Id="rId36" Type="http://schemas.openxmlformats.org/officeDocument/2006/relationships/slide" Target="slides/slide26.xml"/><Relationship Id="rId17" Type="http://schemas.openxmlformats.org/officeDocument/2006/relationships/slide" Target="slides/slide7.xml"/><Relationship Id="rId39" Type="http://schemas.openxmlformats.org/officeDocument/2006/relationships/font" Target="fonts/HelveticaNeue-bold.fntdata"/><Relationship Id="rId16" Type="http://schemas.openxmlformats.org/officeDocument/2006/relationships/slide" Target="slides/slide6.xml"/><Relationship Id="rId38" Type="http://schemas.openxmlformats.org/officeDocument/2006/relationships/font" Target="fonts/HelveticaNeue-regular.fntdata"/><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0-02T23:29:36.111">
    <p:pos x="6000" y="0"/>
    <p:text>Documento 2014-2023
https://apps.who.int/iris/handle/10665/95008
Documento - 2002-2006
https://apps.who.int/iris/handle/10665/67314</p:text>
    <p:extLst>
      <p:ext uri="{C676402C-5697-4E1C-873F-D02D1690AC5C}">
        <p15:threadingInfo timeZoneBias="0"/>
      </p:ext>
      <p:ext uri="http://customooxmlschemas.google.com/">
        <go:slidesCustomData xmlns:go="http://customooxmlschemas.google.com/" commentPostId="AAAAIcJ2RME"/>
      </p:ext>
    </p:extLst>
  </p:cm>
  <p:cm authorId="1" idx="1" dt="2021-10-02T23:29:36.111">
    <p:pos x="6000" y="0"/>
    <p:text>Feito.</p:text>
    <p:extLst>
      <p:ext uri="{C676402C-5697-4E1C-873F-D02D1690AC5C}">
        <p15:threadingInfo timeZoneBias="0">
          <p15:parentCm authorId="0" idx="1"/>
        </p15:threadingInfo>
      </p:ext>
      <p:ext uri="http://customooxmlschemas.google.com/">
        <go:slidesCustomData xmlns:go="http://customooxmlschemas.google.com/" commentPostId="AAAAPl2MDqs"/>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10-02T23:30:05.185">
    <p:pos x="7184" y="3161"/>
    <p:text>https://bvsms.saude.gov.br/bvs/publicacoes/politica_nacional_praticas_integrativas_complementares_2ed.pdf</p:text>
    <p:extLst>
      <p:ext uri="{C676402C-5697-4E1C-873F-D02D1690AC5C}">
        <p15:threadingInfo timeZoneBias="0"/>
      </p:ext>
      <p:ext uri="http://customooxmlschemas.google.com/">
        <go:slidesCustomData xmlns:go="http://customooxmlschemas.google.com/" commentPostId="AAAAN5-0CEc"/>
      </p:ext>
    </p:extLst>
  </p:cm>
  <p:cm authorId="1" idx="3" dt="2021-10-02T23:30:05.185">
    <p:pos x="7184" y="3161"/>
    <p:text>Link adicionado ao ícone.</p:text>
    <p:extLst>
      <p:ext uri="{C676402C-5697-4E1C-873F-D02D1690AC5C}">
        <p15:threadingInfo timeZoneBias="0">
          <p15:parentCm authorId="1" idx="2"/>
        </p15:threadingInfo>
      </p:ext>
      <p:ext uri="http://customooxmlschemas.google.com/">
        <go:slidesCustomData xmlns:go="http://customooxmlschemas.google.com/" commentPostId="AAAAPl2MDqw"/>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1-02-08T20:05:17.687">
    <p:pos x="6000" y="0"/>
    <p:text>Avaliações???</p:text>
    <p:extLst>
      <p:ext uri="{C676402C-5697-4E1C-873F-D02D1690AC5C}">
        <p15:threadingInfo timeZoneBias="0"/>
      </p:ext>
      <p:ext uri="http://customooxmlschemas.google.com/">
        <go:slidesCustomData xmlns:go="http://customooxmlschemas.google.com/" commentPostId="AAAALdCNTj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 name="Google Shape;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6428e7c4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d6428e7c40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d6428e7c40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6428e7c40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d6428e7c40_1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d6428e7c40_1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6428e7c40_1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d6428e7c40_1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d6428e7c40_1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aa99a3f4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daa99a3f4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daa99a3f4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 name="Google Shape;5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 name="Google Shape;6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d4d46d514b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gd4d46d514b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gd4d46d514b_1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1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1_Slide de Título">
    <p:spTree>
      <p:nvGrpSpPr>
        <p:cNvPr id="12"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p:cSld name="Título e Conteúdo">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p:cSld name="Título e Conteúdo">
    <p:spTree>
      <p:nvGrpSpPr>
        <p:cNvPr id="21" name="Shape 2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26" name="Shape 2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31" name="Shape 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4.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7.xml"/><Relationship Id="rId3"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slideLayout" Target="../slideLayouts/slideLayout8.xml"/><Relationship Id="rId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38"/>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 name="Shape 14"/>
        <p:cNvGrpSpPr/>
        <p:nvPr/>
      </p:nvGrpSpPr>
      <p:grpSpPr>
        <a:xfrm>
          <a:off x="0" y="0"/>
          <a:ext cx="0" cy="0"/>
          <a:chOff x="0" y="0"/>
          <a:chExt cx="0" cy="0"/>
        </a:xfrm>
      </p:grpSpPr>
      <p:pic>
        <p:nvPicPr>
          <p:cNvPr id="15" name="Google Shape;15;p43"/>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6" name="Google Shape;16;p43"/>
          <p:cNvSpPr txBox="1"/>
          <p:nvPr/>
        </p:nvSpPr>
        <p:spPr>
          <a:xfrm>
            <a:off x="338307" y="175422"/>
            <a:ext cx="6018757" cy="6462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1 – Introdução aos Estudos de Plantas Medicinais e Fitoterápicos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1.1 – Plantas Medicinais e Fitoterápicos na Atenção Primária à Saúde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 name="Shape 18"/>
        <p:cNvGrpSpPr/>
        <p:nvPr/>
      </p:nvGrpSpPr>
      <p:grpSpPr>
        <a:xfrm>
          <a:off x="0" y="0"/>
          <a:ext cx="0" cy="0"/>
          <a:chOff x="0" y="0"/>
          <a:chExt cx="0" cy="0"/>
        </a:xfrm>
      </p:grpSpPr>
      <p:pic>
        <p:nvPicPr>
          <p:cNvPr id="19" name="Google Shape;19;p45"/>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20" name="Google Shape;20;p45"/>
          <p:cNvSpPr txBox="1"/>
          <p:nvPr/>
        </p:nvSpPr>
        <p:spPr>
          <a:xfrm>
            <a:off x="338307" y="175422"/>
            <a:ext cx="6018757" cy="6462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1 – Introdução aos Estudos de Plantas Medicinais e Fitoterápicos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1.1 – Plantas Medicinais e Fitoterápicos na Atenção Primária à Saúde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5" r:id="rId2"/>
    <p:sldLayoutId id="2147483656"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pic>
        <p:nvPicPr>
          <p:cNvPr id="24" name="Google Shape;24;p47"/>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25" name="Google Shape;25;p47"/>
          <p:cNvSpPr txBox="1"/>
          <p:nvPr/>
        </p:nvSpPr>
        <p:spPr>
          <a:xfrm>
            <a:off x="338307" y="175422"/>
            <a:ext cx="6018757" cy="6462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1 – Introdução aos Estudos de Plantas Medicinais e Fitoterápicos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1.1 – Plantas Medicinais e Fitoterápicos na Atenção Primária à Saúde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pic>
        <p:nvPicPr>
          <p:cNvPr id="28" name="Google Shape;28;p49"/>
          <p:cNvPicPr preferRelativeResize="0"/>
          <p:nvPr/>
        </p:nvPicPr>
        <p:blipFill rotWithShape="1">
          <a:blip r:embed="rId1">
            <a:alphaModFix/>
          </a:blip>
          <a:srcRect b="0" l="0" r="0" t="0"/>
          <a:stretch/>
        </p:blipFill>
        <p:spPr>
          <a:xfrm>
            <a:off x="-1352" y="-100013"/>
            <a:ext cx="12193352" cy="6043708"/>
          </a:xfrm>
          <a:prstGeom prst="rect">
            <a:avLst/>
          </a:prstGeom>
          <a:noFill/>
          <a:ln>
            <a:noFill/>
          </a:ln>
        </p:spPr>
      </p:pic>
      <p:pic>
        <p:nvPicPr>
          <p:cNvPr id="29" name="Google Shape;29;p49"/>
          <p:cNvPicPr preferRelativeResize="0"/>
          <p:nvPr/>
        </p:nvPicPr>
        <p:blipFill rotWithShape="1">
          <a:blip r:embed="rId2">
            <a:alphaModFix/>
          </a:blip>
          <a:srcRect b="0" l="0" r="0" t="0"/>
          <a:stretch/>
        </p:blipFill>
        <p:spPr>
          <a:xfrm>
            <a:off x="951232" y="5988929"/>
            <a:ext cx="10289536" cy="859166"/>
          </a:xfrm>
          <a:prstGeom prst="rect">
            <a:avLst/>
          </a:prstGeom>
          <a:noFill/>
          <a:ln>
            <a:noFill/>
          </a:ln>
        </p:spPr>
      </p:pic>
      <p:pic>
        <p:nvPicPr>
          <p:cNvPr id="30" name="Google Shape;30;p49"/>
          <p:cNvPicPr preferRelativeResize="0"/>
          <p:nvPr/>
        </p:nvPicPr>
        <p:blipFill rotWithShape="1">
          <a:blip r:embed="rId3">
            <a:alphaModFix/>
          </a:blip>
          <a:srcRect b="0" l="0" r="0" t="0"/>
          <a:stretch/>
        </p:blipFill>
        <p:spPr>
          <a:xfrm>
            <a:off x="196840" y="6287298"/>
            <a:ext cx="1299324" cy="3579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hyperlink" Target="https://apps.who.int/iris/handle/10665/67314" TargetMode="External"/><Relationship Id="rId7" Type="http://schemas.openxmlformats.org/officeDocument/2006/relationships/hyperlink" Target="https://apps.who.int/iris/handle/10665/9500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hyperlink" Target="http://bvsms.saude.gov.br/bvs/publicacoes/politica_programa_nacional_plantas_medicinais_fitoterapicos.pdf" TargetMode="External"/><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hyperlink" Target="https://bvsms.saude.gov.br/bvs/publicacoes/politica_nacional_praticas_integrativas_complementares_2ed.pdf" TargetMode="External"/><Relationship Id="rId5" Type="http://schemas.openxmlformats.org/officeDocument/2006/relationships/image" Target="../media/image13.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1.jpg"/><Relationship Id="rId5" Type="http://schemas.openxmlformats.org/officeDocument/2006/relationships/hyperlink" Target="https://pixabay.com/pt/users/skorchanov-5650284/?utm_source=link-attribution&amp;utm_medium=referral&amp;utm_campaign=image&amp;utm_content=3607162" TargetMode="External"/><Relationship Id="rId6" Type="http://schemas.openxmlformats.org/officeDocument/2006/relationships/hyperlink" Target="https://pixabay.com/pt/?utm_source=link-attribution&amp;utm_medium=referral&amp;utm_campaign=image&amp;utm_content=3607162" TargetMode="External"/><Relationship Id="rId7"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png"/><Relationship Id="rId5" Type="http://schemas.openxmlformats.org/officeDocument/2006/relationships/image" Target="../media/image24.jpg"/><Relationship Id="rId6" Type="http://schemas.openxmlformats.org/officeDocument/2006/relationships/hyperlink" Target="https://pixabay.com/pt/users/feraugustodesign-315703/?utm_source=link-attribution&amp;utm_medium=referral&amp;utm_campaign=image&amp;utm_content=892468" TargetMode="External"/><Relationship Id="rId7" Type="http://schemas.openxmlformats.org/officeDocument/2006/relationships/hyperlink" Target="https://pixabay.com/pt/?utm_source=link-attribution&amp;utm_medium=referral&amp;utm_campaign=image&amp;utm_content=89246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formsus.datasus.gov.br/novoimgarq/14480/2120690_109700.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comments" Target="../comments/commen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bvsms.saude.gov.br/bvs/publicacoes/praticas_integrativas_complementares_plantas_medicinais_cab31.pdf" TargetMode="External"/><Relationship Id="rId4" Type="http://schemas.openxmlformats.org/officeDocument/2006/relationships/image" Target="../media/image5.png"/><Relationship Id="rId5" Type="http://schemas.openxmlformats.org/officeDocument/2006/relationships/hyperlink" Target="http://bvsms.saude.gov.br/bvs/publicacoes/praticas_integrativas_complementares_plantas_medicinais_cab31.pdf" TargetMode="External"/><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grpSp>
        <p:nvGrpSpPr>
          <p:cNvPr id="111" name="Google Shape;111;p9"/>
          <p:cNvGrpSpPr/>
          <p:nvPr/>
        </p:nvGrpSpPr>
        <p:grpSpPr>
          <a:xfrm>
            <a:off x="1216030" y="1980210"/>
            <a:ext cx="10001503" cy="4302056"/>
            <a:chOff x="1216030" y="1980210"/>
            <a:chExt cx="10001503" cy="4302056"/>
          </a:xfrm>
        </p:grpSpPr>
        <p:pic>
          <p:nvPicPr>
            <p:cNvPr id="112" name="Google Shape;112;p9"/>
            <p:cNvPicPr preferRelativeResize="0"/>
            <p:nvPr/>
          </p:nvPicPr>
          <p:blipFill rotWithShape="1">
            <a:blip r:embed="rId3">
              <a:alphaModFix/>
            </a:blip>
            <a:srcRect b="0" l="0" r="0" t="0"/>
            <a:stretch/>
          </p:blipFill>
          <p:spPr>
            <a:xfrm flipH="1">
              <a:off x="1216030" y="1980210"/>
              <a:ext cx="5085020" cy="4302056"/>
            </a:xfrm>
            <a:prstGeom prst="rect">
              <a:avLst/>
            </a:prstGeom>
            <a:noFill/>
            <a:ln>
              <a:noFill/>
            </a:ln>
          </p:spPr>
        </p:pic>
        <p:pic>
          <p:nvPicPr>
            <p:cNvPr id="113" name="Google Shape;113;p9"/>
            <p:cNvPicPr preferRelativeResize="0"/>
            <p:nvPr/>
          </p:nvPicPr>
          <p:blipFill rotWithShape="1">
            <a:blip r:embed="rId3">
              <a:alphaModFix/>
            </a:blip>
            <a:srcRect b="0" l="0" r="0" t="0"/>
            <a:stretch/>
          </p:blipFill>
          <p:spPr>
            <a:xfrm flipH="1">
              <a:off x="4704297" y="1980210"/>
              <a:ext cx="5085020" cy="4302056"/>
            </a:xfrm>
            <a:prstGeom prst="rect">
              <a:avLst/>
            </a:prstGeom>
            <a:noFill/>
            <a:ln>
              <a:noFill/>
            </a:ln>
          </p:spPr>
        </p:pic>
        <p:pic>
          <p:nvPicPr>
            <p:cNvPr id="114" name="Google Shape;114;p9"/>
            <p:cNvPicPr preferRelativeResize="0"/>
            <p:nvPr/>
          </p:nvPicPr>
          <p:blipFill rotWithShape="1">
            <a:blip r:embed="rId3">
              <a:alphaModFix/>
            </a:blip>
            <a:srcRect b="0" l="0" r="0" t="0"/>
            <a:stretch/>
          </p:blipFill>
          <p:spPr>
            <a:xfrm flipH="1">
              <a:off x="6132513" y="1980210"/>
              <a:ext cx="5085020" cy="4302056"/>
            </a:xfrm>
            <a:prstGeom prst="rect">
              <a:avLst/>
            </a:prstGeom>
            <a:noFill/>
            <a:ln>
              <a:noFill/>
            </a:ln>
          </p:spPr>
        </p:pic>
      </p:grpSp>
      <p:sp>
        <p:nvSpPr>
          <p:cNvPr id="115" name="Google Shape;115;p9"/>
          <p:cNvSpPr txBox="1"/>
          <p:nvPr/>
        </p:nvSpPr>
        <p:spPr>
          <a:xfrm>
            <a:off x="2402683" y="2423098"/>
            <a:ext cx="75342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800" u="none" cap="none" strike="noStrike">
                <a:solidFill>
                  <a:srgbClr val="347E58"/>
                </a:solidFill>
                <a:latin typeface="Helvetica Neue"/>
                <a:ea typeface="Helvetica Neue"/>
                <a:cs typeface="Helvetica Neue"/>
                <a:sym typeface="Helvetica Neue"/>
              </a:rPr>
              <a:t>A utilização das plantas medicinais para fins terapêuticos existe  desde os tempos mais remotos da civilização humana. As plantas medicinais e fitoterápicos estão entre os principais recursos terapêuticos do que a OMS denomina de Medicina Tradicional, Complementar e Integrativa </a:t>
            </a:r>
            <a:r>
              <a:rPr b="1" lang="pt-BR" sz="1800">
                <a:solidFill>
                  <a:srgbClr val="347E58"/>
                </a:solidFill>
                <a:latin typeface="Helvetica Neue"/>
                <a:ea typeface="Helvetica Neue"/>
                <a:cs typeface="Helvetica Neue"/>
                <a:sym typeface="Helvetica Neue"/>
              </a:rPr>
              <a:t>- </a:t>
            </a:r>
            <a:r>
              <a:rPr b="1" i="0" lang="pt-BR" sz="1800" u="none" cap="none" strike="noStrike">
                <a:solidFill>
                  <a:srgbClr val="347E58"/>
                </a:solidFill>
                <a:latin typeface="Helvetica Neue"/>
                <a:ea typeface="Helvetica Neue"/>
                <a:cs typeface="Helvetica Neue"/>
                <a:sym typeface="Helvetica Neue"/>
              </a:rPr>
              <a:t>MTCI, e são dentre as Práticas Integrativas e Complementares em Sa</a:t>
            </a:r>
            <a:r>
              <a:rPr b="1" lang="pt-BR" sz="1800">
                <a:solidFill>
                  <a:srgbClr val="347E58"/>
                </a:solidFill>
                <a:latin typeface="Helvetica Neue"/>
                <a:ea typeface="Helvetica Neue"/>
                <a:cs typeface="Helvetica Neue"/>
                <a:sym typeface="Helvetica Neue"/>
              </a:rPr>
              <a:t>úde - PICS</a:t>
            </a:r>
            <a:r>
              <a:rPr b="1" i="0" lang="pt-BR" sz="1800" u="none" cap="none" strike="noStrike">
                <a:solidFill>
                  <a:srgbClr val="347E58"/>
                </a:solidFill>
                <a:latin typeface="Helvetica Neue"/>
                <a:ea typeface="Helvetica Neue"/>
                <a:cs typeface="Helvetica Neue"/>
                <a:sym typeface="Helvetica Neue"/>
              </a:rPr>
              <a:t> </a:t>
            </a:r>
            <a:r>
              <a:rPr b="1" lang="pt-BR" sz="1800">
                <a:solidFill>
                  <a:srgbClr val="347E58"/>
                </a:solidFill>
                <a:latin typeface="Helvetica Neue"/>
                <a:ea typeface="Helvetica Neue"/>
                <a:cs typeface="Helvetica Neue"/>
                <a:sym typeface="Helvetica Neue"/>
              </a:rPr>
              <a:t>d</a:t>
            </a:r>
            <a:r>
              <a:rPr b="1" i="0" lang="pt-BR" sz="1800" u="none" cap="none" strike="noStrike">
                <a:solidFill>
                  <a:srgbClr val="347E58"/>
                </a:solidFill>
                <a:latin typeface="Helvetica Neue"/>
                <a:ea typeface="Helvetica Neue"/>
                <a:cs typeface="Helvetica Neue"/>
                <a:sym typeface="Helvetica Neue"/>
              </a:rPr>
              <a:t>o Sistema Único de Saúde,  as mais presentes na Atenção Primária, segundo dados do Ministério da Saúde.</a:t>
            </a:r>
            <a:endParaRPr b="1" i="0" sz="1800" u="none" cap="none" strike="noStrike">
              <a:solidFill>
                <a:srgbClr val="347E58"/>
              </a:solidFill>
              <a:latin typeface="Helvetica Neue"/>
              <a:ea typeface="Helvetica Neue"/>
              <a:cs typeface="Helvetica Neue"/>
              <a:sym typeface="Helvetica Neue"/>
            </a:endParaRPr>
          </a:p>
        </p:txBody>
      </p:sp>
      <p:sp>
        <p:nvSpPr>
          <p:cNvPr id="116" name="Google Shape;116;p9"/>
          <p:cNvSpPr txBox="1"/>
          <p:nvPr/>
        </p:nvSpPr>
        <p:spPr>
          <a:xfrm>
            <a:off x="675450" y="1344450"/>
            <a:ext cx="11251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TÉCNICAS E MARCOS LEGAIS </a:t>
            </a:r>
            <a:endParaRPr b="0" i="0" sz="2000" u="none" cap="none" strike="noStrike">
              <a:solidFill>
                <a:srgbClr val="367D55"/>
              </a:solidFill>
              <a:latin typeface="Arial"/>
              <a:ea typeface="Arial"/>
              <a:cs typeface="Arial"/>
              <a:sym typeface="Arial"/>
            </a:endParaRPr>
          </a:p>
        </p:txBody>
      </p:sp>
      <p:pic>
        <p:nvPicPr>
          <p:cNvPr id="117" name="Google Shape;117;p9"/>
          <p:cNvPicPr preferRelativeResize="0"/>
          <p:nvPr/>
        </p:nvPicPr>
        <p:blipFill rotWithShape="1">
          <a:blip r:embed="rId4">
            <a:alphaModFix/>
          </a:blip>
          <a:srcRect b="0" l="0" r="0" t="0"/>
          <a:stretch/>
        </p:blipFill>
        <p:spPr>
          <a:xfrm>
            <a:off x="613391" y="2568382"/>
            <a:ext cx="1349829" cy="13498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30"/>
          <p:cNvPicPr preferRelativeResize="0"/>
          <p:nvPr/>
        </p:nvPicPr>
        <p:blipFill rotWithShape="1">
          <a:blip r:embed="rId4">
            <a:alphaModFix/>
          </a:blip>
          <a:srcRect b="0" l="0" r="0" t="0"/>
          <a:stretch/>
        </p:blipFill>
        <p:spPr>
          <a:xfrm>
            <a:off x="845127" y="3646122"/>
            <a:ext cx="1564911" cy="691169"/>
          </a:xfrm>
          <a:prstGeom prst="rect">
            <a:avLst/>
          </a:prstGeom>
          <a:noFill/>
          <a:ln>
            <a:noFill/>
          </a:ln>
        </p:spPr>
      </p:pic>
      <p:grpSp>
        <p:nvGrpSpPr>
          <p:cNvPr id="123" name="Google Shape;123;p30"/>
          <p:cNvGrpSpPr/>
          <p:nvPr/>
        </p:nvGrpSpPr>
        <p:grpSpPr>
          <a:xfrm>
            <a:off x="3771728" y="3618412"/>
            <a:ext cx="7749712" cy="2263549"/>
            <a:chOff x="2530757" y="3618411"/>
            <a:chExt cx="8986062" cy="2624665"/>
          </a:xfrm>
        </p:grpSpPr>
        <p:grpSp>
          <p:nvGrpSpPr>
            <p:cNvPr id="124" name="Google Shape;124;p30"/>
            <p:cNvGrpSpPr/>
            <p:nvPr/>
          </p:nvGrpSpPr>
          <p:grpSpPr>
            <a:xfrm>
              <a:off x="2530757" y="3618411"/>
              <a:ext cx="6438805" cy="2624665"/>
              <a:chOff x="1216029" y="1980208"/>
              <a:chExt cx="10012622" cy="4302057"/>
            </a:xfrm>
          </p:grpSpPr>
          <p:pic>
            <p:nvPicPr>
              <p:cNvPr id="125" name="Google Shape;125;p30"/>
              <p:cNvPicPr preferRelativeResize="0"/>
              <p:nvPr/>
            </p:nvPicPr>
            <p:blipFill rotWithShape="1">
              <a:blip r:embed="rId5">
                <a:alphaModFix/>
              </a:blip>
              <a:srcRect b="0" l="0" r="0" t="0"/>
              <a:stretch/>
            </p:blipFill>
            <p:spPr>
              <a:xfrm flipH="1">
                <a:off x="1216029" y="1980208"/>
                <a:ext cx="5085021" cy="4302057"/>
              </a:xfrm>
              <a:prstGeom prst="rect">
                <a:avLst/>
              </a:prstGeom>
              <a:noFill/>
              <a:ln>
                <a:noFill/>
              </a:ln>
            </p:spPr>
          </p:pic>
          <p:pic>
            <p:nvPicPr>
              <p:cNvPr id="126" name="Google Shape;126;p30"/>
              <p:cNvPicPr preferRelativeResize="0"/>
              <p:nvPr/>
            </p:nvPicPr>
            <p:blipFill rotWithShape="1">
              <a:blip r:embed="rId5">
                <a:alphaModFix/>
              </a:blip>
              <a:srcRect b="0" l="0" r="0" t="0"/>
              <a:stretch/>
            </p:blipFill>
            <p:spPr>
              <a:xfrm flipH="1">
                <a:off x="3518963" y="1980208"/>
                <a:ext cx="5085021" cy="4302057"/>
              </a:xfrm>
              <a:prstGeom prst="rect">
                <a:avLst/>
              </a:prstGeom>
              <a:noFill/>
              <a:ln>
                <a:noFill/>
              </a:ln>
            </p:spPr>
          </p:pic>
          <p:pic>
            <p:nvPicPr>
              <p:cNvPr id="127" name="Google Shape;127;p30"/>
              <p:cNvPicPr preferRelativeResize="0"/>
              <p:nvPr/>
            </p:nvPicPr>
            <p:blipFill rotWithShape="1">
              <a:blip r:embed="rId5">
                <a:alphaModFix/>
              </a:blip>
              <a:srcRect b="0" l="0" r="0" t="0"/>
              <a:stretch/>
            </p:blipFill>
            <p:spPr>
              <a:xfrm flipH="1">
                <a:off x="6143630" y="1980208"/>
                <a:ext cx="5085021" cy="4302057"/>
              </a:xfrm>
              <a:prstGeom prst="rect">
                <a:avLst/>
              </a:prstGeom>
              <a:noFill/>
              <a:ln>
                <a:noFill/>
              </a:ln>
            </p:spPr>
          </p:pic>
        </p:grpSp>
        <p:grpSp>
          <p:nvGrpSpPr>
            <p:cNvPr id="128" name="Google Shape;128;p30"/>
            <p:cNvGrpSpPr/>
            <p:nvPr/>
          </p:nvGrpSpPr>
          <p:grpSpPr>
            <a:xfrm>
              <a:off x="5078014" y="3618411"/>
              <a:ext cx="6438805" cy="2624665"/>
              <a:chOff x="1216029" y="1980208"/>
              <a:chExt cx="10012622" cy="4302057"/>
            </a:xfrm>
          </p:grpSpPr>
          <p:pic>
            <p:nvPicPr>
              <p:cNvPr id="129" name="Google Shape;129;p30"/>
              <p:cNvPicPr preferRelativeResize="0"/>
              <p:nvPr/>
            </p:nvPicPr>
            <p:blipFill rotWithShape="1">
              <a:blip r:embed="rId5">
                <a:alphaModFix/>
              </a:blip>
              <a:srcRect b="0" l="0" r="0" t="0"/>
              <a:stretch/>
            </p:blipFill>
            <p:spPr>
              <a:xfrm flipH="1">
                <a:off x="1216029" y="1980208"/>
                <a:ext cx="5085021" cy="4302057"/>
              </a:xfrm>
              <a:prstGeom prst="rect">
                <a:avLst/>
              </a:prstGeom>
              <a:noFill/>
              <a:ln>
                <a:noFill/>
              </a:ln>
            </p:spPr>
          </p:pic>
          <p:pic>
            <p:nvPicPr>
              <p:cNvPr id="130" name="Google Shape;130;p30"/>
              <p:cNvPicPr preferRelativeResize="0"/>
              <p:nvPr/>
            </p:nvPicPr>
            <p:blipFill rotWithShape="1">
              <a:blip r:embed="rId5">
                <a:alphaModFix/>
              </a:blip>
              <a:srcRect b="0" l="0" r="0" t="0"/>
              <a:stretch/>
            </p:blipFill>
            <p:spPr>
              <a:xfrm flipH="1">
                <a:off x="3518963" y="1980208"/>
                <a:ext cx="5085021" cy="4302057"/>
              </a:xfrm>
              <a:prstGeom prst="rect">
                <a:avLst/>
              </a:prstGeom>
              <a:noFill/>
              <a:ln>
                <a:noFill/>
              </a:ln>
            </p:spPr>
          </p:pic>
          <p:pic>
            <p:nvPicPr>
              <p:cNvPr id="131" name="Google Shape;131;p30"/>
              <p:cNvPicPr preferRelativeResize="0"/>
              <p:nvPr/>
            </p:nvPicPr>
            <p:blipFill rotWithShape="1">
              <a:blip r:embed="rId5">
                <a:alphaModFix/>
              </a:blip>
              <a:srcRect b="0" l="0" r="0" t="0"/>
              <a:stretch/>
            </p:blipFill>
            <p:spPr>
              <a:xfrm flipH="1">
                <a:off x="6143630" y="1980208"/>
                <a:ext cx="5085021" cy="4302057"/>
              </a:xfrm>
              <a:prstGeom prst="rect">
                <a:avLst/>
              </a:prstGeom>
              <a:noFill/>
              <a:ln>
                <a:noFill/>
              </a:ln>
            </p:spPr>
          </p:pic>
        </p:grpSp>
      </p:grpSp>
      <p:grpSp>
        <p:nvGrpSpPr>
          <p:cNvPr id="132" name="Google Shape;132;p30"/>
          <p:cNvGrpSpPr/>
          <p:nvPr/>
        </p:nvGrpSpPr>
        <p:grpSpPr>
          <a:xfrm>
            <a:off x="2530757" y="3618412"/>
            <a:ext cx="7749712" cy="2263549"/>
            <a:chOff x="2530757" y="3618411"/>
            <a:chExt cx="8986062" cy="2624665"/>
          </a:xfrm>
        </p:grpSpPr>
        <p:grpSp>
          <p:nvGrpSpPr>
            <p:cNvPr id="133" name="Google Shape;133;p30"/>
            <p:cNvGrpSpPr/>
            <p:nvPr/>
          </p:nvGrpSpPr>
          <p:grpSpPr>
            <a:xfrm>
              <a:off x="2530757" y="3618411"/>
              <a:ext cx="6438805" cy="2624665"/>
              <a:chOff x="1216029" y="1980208"/>
              <a:chExt cx="10012622" cy="4302057"/>
            </a:xfrm>
          </p:grpSpPr>
          <p:pic>
            <p:nvPicPr>
              <p:cNvPr id="134" name="Google Shape;134;p30"/>
              <p:cNvPicPr preferRelativeResize="0"/>
              <p:nvPr/>
            </p:nvPicPr>
            <p:blipFill rotWithShape="1">
              <a:blip r:embed="rId5">
                <a:alphaModFix/>
              </a:blip>
              <a:srcRect b="0" l="0" r="0" t="0"/>
              <a:stretch/>
            </p:blipFill>
            <p:spPr>
              <a:xfrm flipH="1">
                <a:off x="1216029" y="1980208"/>
                <a:ext cx="5085021" cy="4302057"/>
              </a:xfrm>
              <a:prstGeom prst="rect">
                <a:avLst/>
              </a:prstGeom>
              <a:noFill/>
              <a:ln>
                <a:noFill/>
              </a:ln>
            </p:spPr>
          </p:pic>
          <p:pic>
            <p:nvPicPr>
              <p:cNvPr id="135" name="Google Shape;135;p30"/>
              <p:cNvPicPr preferRelativeResize="0"/>
              <p:nvPr/>
            </p:nvPicPr>
            <p:blipFill rotWithShape="1">
              <a:blip r:embed="rId5">
                <a:alphaModFix/>
              </a:blip>
              <a:srcRect b="0" l="0" r="0" t="0"/>
              <a:stretch/>
            </p:blipFill>
            <p:spPr>
              <a:xfrm flipH="1">
                <a:off x="3518963" y="1980208"/>
                <a:ext cx="5085021" cy="4302057"/>
              </a:xfrm>
              <a:prstGeom prst="rect">
                <a:avLst/>
              </a:prstGeom>
              <a:noFill/>
              <a:ln>
                <a:noFill/>
              </a:ln>
            </p:spPr>
          </p:pic>
          <p:pic>
            <p:nvPicPr>
              <p:cNvPr id="136" name="Google Shape;136;p30"/>
              <p:cNvPicPr preferRelativeResize="0"/>
              <p:nvPr/>
            </p:nvPicPr>
            <p:blipFill rotWithShape="1">
              <a:blip r:embed="rId5">
                <a:alphaModFix/>
              </a:blip>
              <a:srcRect b="0" l="0" r="0" t="0"/>
              <a:stretch/>
            </p:blipFill>
            <p:spPr>
              <a:xfrm flipH="1">
                <a:off x="6143630" y="1980208"/>
                <a:ext cx="5085021" cy="4302057"/>
              </a:xfrm>
              <a:prstGeom prst="rect">
                <a:avLst/>
              </a:prstGeom>
              <a:noFill/>
              <a:ln>
                <a:noFill/>
              </a:ln>
            </p:spPr>
          </p:pic>
        </p:grpSp>
        <p:grpSp>
          <p:nvGrpSpPr>
            <p:cNvPr id="137" name="Google Shape;137;p30"/>
            <p:cNvGrpSpPr/>
            <p:nvPr/>
          </p:nvGrpSpPr>
          <p:grpSpPr>
            <a:xfrm>
              <a:off x="5078014" y="3618411"/>
              <a:ext cx="6438805" cy="2624665"/>
              <a:chOff x="1216029" y="1980208"/>
              <a:chExt cx="10012622" cy="4302057"/>
            </a:xfrm>
          </p:grpSpPr>
          <p:pic>
            <p:nvPicPr>
              <p:cNvPr id="138" name="Google Shape;138;p30"/>
              <p:cNvPicPr preferRelativeResize="0"/>
              <p:nvPr/>
            </p:nvPicPr>
            <p:blipFill rotWithShape="1">
              <a:blip r:embed="rId5">
                <a:alphaModFix/>
              </a:blip>
              <a:srcRect b="0" l="0" r="0" t="0"/>
              <a:stretch/>
            </p:blipFill>
            <p:spPr>
              <a:xfrm flipH="1">
                <a:off x="1216029" y="1980208"/>
                <a:ext cx="5085021" cy="4302057"/>
              </a:xfrm>
              <a:prstGeom prst="rect">
                <a:avLst/>
              </a:prstGeom>
              <a:noFill/>
              <a:ln>
                <a:noFill/>
              </a:ln>
            </p:spPr>
          </p:pic>
          <p:pic>
            <p:nvPicPr>
              <p:cNvPr id="139" name="Google Shape;139;p30"/>
              <p:cNvPicPr preferRelativeResize="0"/>
              <p:nvPr/>
            </p:nvPicPr>
            <p:blipFill rotWithShape="1">
              <a:blip r:embed="rId5">
                <a:alphaModFix/>
              </a:blip>
              <a:srcRect b="0" l="0" r="0" t="0"/>
              <a:stretch/>
            </p:blipFill>
            <p:spPr>
              <a:xfrm flipH="1">
                <a:off x="3518963" y="1980208"/>
                <a:ext cx="5085021" cy="4302057"/>
              </a:xfrm>
              <a:prstGeom prst="rect">
                <a:avLst/>
              </a:prstGeom>
              <a:noFill/>
              <a:ln>
                <a:noFill/>
              </a:ln>
            </p:spPr>
          </p:pic>
          <p:pic>
            <p:nvPicPr>
              <p:cNvPr id="140" name="Google Shape;140;p30"/>
              <p:cNvPicPr preferRelativeResize="0"/>
              <p:nvPr/>
            </p:nvPicPr>
            <p:blipFill rotWithShape="1">
              <a:blip r:embed="rId5">
                <a:alphaModFix/>
              </a:blip>
              <a:srcRect b="0" l="0" r="0" t="0"/>
              <a:stretch/>
            </p:blipFill>
            <p:spPr>
              <a:xfrm flipH="1">
                <a:off x="6143630" y="1980208"/>
                <a:ext cx="5085021" cy="4302057"/>
              </a:xfrm>
              <a:prstGeom prst="rect">
                <a:avLst/>
              </a:prstGeom>
              <a:noFill/>
              <a:ln>
                <a:noFill/>
              </a:ln>
            </p:spPr>
          </p:pic>
        </p:grpSp>
      </p:grpSp>
      <p:sp>
        <p:nvSpPr>
          <p:cNvPr id="141" name="Google Shape;141;p30"/>
          <p:cNvSpPr txBox="1"/>
          <p:nvPr/>
        </p:nvSpPr>
        <p:spPr>
          <a:xfrm>
            <a:off x="731519" y="1848250"/>
            <a:ext cx="10798500" cy="1446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Dois documentos publicados pela Organização Mundial da Saúde expressam o seu compromisso em incentivar os Estados-Membros na formulação e implementação de políticas públicas e no desenvolvimento de estudos científicos para o uso racional e integrado das Medicinas Tradiciona</a:t>
            </a:r>
            <a:r>
              <a:rPr lang="pt-BR" sz="1600">
                <a:solidFill>
                  <a:schemeClr val="dk1"/>
                </a:solidFill>
                <a:latin typeface="Helvetica Neue"/>
                <a:ea typeface="Helvetica Neue"/>
                <a:cs typeface="Helvetica Neue"/>
                <a:sym typeface="Helvetica Neue"/>
              </a:rPr>
              <a:t>is</a:t>
            </a:r>
            <a:r>
              <a:rPr b="0" i="0" lang="pt-BR" sz="1600" u="none" cap="none" strike="noStrike">
                <a:solidFill>
                  <a:schemeClr val="dk1"/>
                </a:solidFill>
                <a:latin typeface="Helvetica Neue"/>
                <a:ea typeface="Helvetica Neue"/>
                <a:cs typeface="Helvetica Neue"/>
                <a:sym typeface="Helvetica Neue"/>
              </a:rPr>
              <a:t>, Complementares e Integrativas </a:t>
            </a:r>
            <a:r>
              <a:rPr lang="pt-BR" sz="1600">
                <a:solidFill>
                  <a:schemeClr val="dk1"/>
                </a:solidFill>
                <a:latin typeface="Helvetica Neue"/>
                <a:ea typeface="Helvetica Neue"/>
                <a:cs typeface="Helvetica Neue"/>
                <a:sym typeface="Helvetica Neue"/>
              </a:rPr>
              <a:t>- </a:t>
            </a:r>
            <a:r>
              <a:rPr b="0" i="0" lang="pt-BR" sz="1600" u="none" cap="none" strike="noStrike">
                <a:solidFill>
                  <a:schemeClr val="dk1"/>
                </a:solidFill>
                <a:latin typeface="Helvetica Neue"/>
                <a:ea typeface="Helvetica Neue"/>
                <a:cs typeface="Helvetica Neue"/>
                <a:sym typeface="Helvetica Neue"/>
              </a:rPr>
              <a:t>MTCI  nos sistemas nacionais de saúde, incluindo a fitoterapia.</a:t>
            </a:r>
            <a:endParaRPr b="0" i="0" sz="1600" u="none" cap="none" strike="noStrike">
              <a:solidFill>
                <a:schemeClr val="dk1"/>
              </a:solidFill>
              <a:latin typeface="Helvetica Neue"/>
              <a:ea typeface="Helvetica Neue"/>
              <a:cs typeface="Helvetica Neue"/>
              <a:sym typeface="Helvetica Neue"/>
            </a:endParaRPr>
          </a:p>
        </p:txBody>
      </p:sp>
      <p:sp>
        <p:nvSpPr>
          <p:cNvPr id="142" name="Google Shape;142;p30"/>
          <p:cNvSpPr txBox="1"/>
          <p:nvPr/>
        </p:nvSpPr>
        <p:spPr>
          <a:xfrm>
            <a:off x="2789005" y="3779298"/>
            <a:ext cx="8223000" cy="1770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sng" cap="none" strike="noStrike">
                <a:solidFill>
                  <a:schemeClr val="lt1"/>
                </a:solidFill>
                <a:latin typeface="Helvetica Neue"/>
                <a:ea typeface="Helvetica Neue"/>
                <a:cs typeface="Helvetica Neue"/>
                <a:sym typeface="Helvetica Neue"/>
                <a:hlinkClick r:id="rId6">
                  <a:extLst>
                    <a:ext uri="{A12FA001-AC4F-418D-AE19-62706E023703}">
                      <ahyp:hlinkClr val="tx"/>
                    </a:ext>
                  </a:extLst>
                </a:hlinkClick>
              </a:rPr>
              <a:t>ORGANIZACION MUNDIAL DE LA SALUD. Estrategia de La OMS sobre medicina tradicional 2002-2005. Genebra. 2002.</a:t>
            </a:r>
            <a:endParaRPr>
              <a:solidFill>
                <a:schemeClr val="lt1"/>
              </a:solidFill>
            </a:endParaRPr>
          </a:p>
          <a:p>
            <a:pPr indent="0" lvl="0" marL="0" marR="0" rtl="0" algn="l">
              <a:lnSpc>
                <a:spcPct val="150000"/>
              </a:lnSpc>
              <a:spcBef>
                <a:spcPts val="0"/>
              </a:spcBef>
              <a:spcAft>
                <a:spcPts val="0"/>
              </a:spcAft>
              <a:buClr>
                <a:srgbClr val="000000"/>
              </a:buClr>
              <a:buSzPts val="16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1" i="0" lang="pt-BR" sz="1600" u="sng" cap="none" strike="noStrike">
                <a:solidFill>
                  <a:schemeClr val="lt1"/>
                </a:solidFill>
                <a:latin typeface="Helvetica Neue"/>
                <a:ea typeface="Helvetica Neue"/>
                <a:cs typeface="Helvetica Neue"/>
                <a:sym typeface="Helvetica Neue"/>
                <a:hlinkClick r:id="rId7">
                  <a:extLst>
                    <a:ext uri="{A12FA001-AC4F-418D-AE19-62706E023703}">
                      <ahyp:hlinkClr val="tx"/>
                    </a:ext>
                  </a:extLst>
                </a:hlinkClick>
              </a:rPr>
              <a:t>ORGANIZACION MUNDIAL DE LA SALUD. Estrategia de La OMS sobre medicina tradicional 2014-2023. Genebra. 2014.</a:t>
            </a:r>
            <a:endParaRPr b="0" i="0" sz="1400" u="none" cap="none" strike="noStrike">
              <a:solidFill>
                <a:schemeClr val="lt1"/>
              </a:solidFill>
              <a:latin typeface="Arial"/>
              <a:ea typeface="Arial"/>
              <a:cs typeface="Arial"/>
              <a:sym typeface="Arial"/>
            </a:endParaRPr>
          </a:p>
        </p:txBody>
      </p:sp>
      <p:sp>
        <p:nvSpPr>
          <p:cNvPr id="143" name="Google Shape;143;p30"/>
          <p:cNvSpPr txBox="1"/>
          <p:nvPr/>
        </p:nvSpPr>
        <p:spPr>
          <a:xfrm>
            <a:off x="626960" y="1297971"/>
            <a:ext cx="11251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TÉCNICAS E MARCOS LEGAIS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nvSpPr>
        <p:spPr>
          <a:xfrm>
            <a:off x="626960" y="2127595"/>
            <a:ext cx="5781600" cy="304694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 Ministério da Saúde instituiu políticas públicas  que apoiam a utilização das plantas medicinais e fitoterápicos como método terapêutico, auxiliando os profissionais de saúde e gestores do Sistema Único de Saúde na implantação de programas de assistência nesta área. Descreveremos, a seguir, a Política Nacional de Práticas Integrativas e Complementares no SUS - PNPIC e a Política e o  Programa de Plantas Medicinais e Fitoterápicos -  PNPMF.</a:t>
            </a:r>
            <a:endParaRPr b="0" i="0" sz="1600" u="none" cap="none" strike="noStrike">
              <a:solidFill>
                <a:schemeClr val="dk1"/>
              </a:solidFill>
              <a:latin typeface="Helvetica Neue"/>
              <a:ea typeface="Helvetica Neue"/>
              <a:cs typeface="Helvetica Neue"/>
              <a:sym typeface="Helvetica Neue"/>
            </a:endParaRPr>
          </a:p>
        </p:txBody>
      </p:sp>
      <p:pic>
        <p:nvPicPr>
          <p:cNvPr id="150" name="Google Shape;150;p31"/>
          <p:cNvPicPr preferRelativeResize="0"/>
          <p:nvPr/>
        </p:nvPicPr>
        <p:blipFill rotWithShape="1">
          <a:blip r:embed="rId3">
            <a:alphaModFix/>
          </a:blip>
          <a:srcRect b="0" l="0" r="0" t="0"/>
          <a:stretch/>
        </p:blipFill>
        <p:spPr>
          <a:xfrm>
            <a:off x="7365300" y="1891050"/>
            <a:ext cx="3305048" cy="3793975"/>
          </a:xfrm>
          <a:prstGeom prst="rect">
            <a:avLst/>
          </a:prstGeom>
          <a:noFill/>
          <a:ln>
            <a:noFill/>
          </a:ln>
        </p:spPr>
      </p:pic>
      <p:sp>
        <p:nvSpPr>
          <p:cNvPr id="151" name="Google Shape;151;p31"/>
          <p:cNvSpPr txBox="1"/>
          <p:nvPr/>
        </p:nvSpPr>
        <p:spPr>
          <a:xfrm>
            <a:off x="6600250" y="5769838"/>
            <a:ext cx="5010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Política e Programa Nacional de Plantas Medicinais e Fitoterápicos</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Ministério da Saúde, 2016</a:t>
            </a:r>
            <a:endParaRPr b="0" i="0" sz="1200" u="none" cap="none" strike="noStrike">
              <a:solidFill>
                <a:schemeClr val="dk1"/>
              </a:solidFill>
              <a:latin typeface="Helvetica Neue"/>
              <a:ea typeface="Helvetica Neue"/>
              <a:cs typeface="Helvetica Neue"/>
              <a:sym typeface="Helvetica Neue"/>
            </a:endParaRPr>
          </a:p>
        </p:txBody>
      </p:sp>
      <p:sp>
        <p:nvSpPr>
          <p:cNvPr id="152" name="Google Shape;152;p31"/>
          <p:cNvSpPr txBox="1"/>
          <p:nvPr/>
        </p:nvSpPr>
        <p:spPr>
          <a:xfrm>
            <a:off x="626960" y="1297971"/>
            <a:ext cx="11251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TÉCNICAS E MARCOS LEGAIS </a:t>
            </a:r>
            <a:endParaRPr b="0" i="0" sz="2000" u="none" cap="none" strike="noStrike">
              <a:solidFill>
                <a:srgbClr val="367D55"/>
              </a:solidFill>
              <a:latin typeface="Arial"/>
              <a:ea typeface="Arial"/>
              <a:cs typeface="Arial"/>
              <a:sym typeface="Arial"/>
            </a:endParaRPr>
          </a:p>
        </p:txBody>
      </p:sp>
      <p:pic>
        <p:nvPicPr>
          <p:cNvPr id="153" name="Google Shape;153;p31">
            <a:hlinkClick r:id="rId4"/>
          </p:cNvPr>
          <p:cNvPicPr preferRelativeResize="0"/>
          <p:nvPr/>
        </p:nvPicPr>
        <p:blipFill rotWithShape="1">
          <a:blip r:embed="rId5">
            <a:alphaModFix/>
          </a:blip>
          <a:srcRect b="0" l="0" r="0" t="0"/>
          <a:stretch/>
        </p:blipFill>
        <p:spPr>
          <a:xfrm>
            <a:off x="10804716" y="5174543"/>
            <a:ext cx="519112" cy="5191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gd6428e7c40_1_0">
            <a:hlinkClick r:id="rId4"/>
          </p:cNvPr>
          <p:cNvPicPr preferRelativeResize="0"/>
          <p:nvPr/>
        </p:nvPicPr>
        <p:blipFill rotWithShape="1">
          <a:blip r:embed="rId5">
            <a:alphaModFix/>
          </a:blip>
          <a:srcRect b="0" l="0" r="0" t="0"/>
          <a:stretch/>
        </p:blipFill>
        <p:spPr>
          <a:xfrm>
            <a:off x="11358165" y="5441469"/>
            <a:ext cx="519112" cy="519112"/>
          </a:xfrm>
          <a:prstGeom prst="rect">
            <a:avLst/>
          </a:prstGeom>
          <a:noFill/>
          <a:ln>
            <a:noFill/>
          </a:ln>
        </p:spPr>
      </p:pic>
      <p:sp>
        <p:nvSpPr>
          <p:cNvPr id="160" name="Google Shape;160;gd6428e7c40_1_0"/>
          <p:cNvSpPr txBox="1"/>
          <p:nvPr/>
        </p:nvSpPr>
        <p:spPr>
          <a:xfrm>
            <a:off x="643825" y="1903175"/>
            <a:ext cx="6879300" cy="44739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PNPIC, publicada em 2006 pela Portaria GM nº 971 do Ministério da Saúde, objetivou a ampliação de abordagens terapêuticas aos usuários do Sistema Único de Saúde, garantindo e ampliando o acesso aos usuários das práticas integrativas como a Fitoterapia, Medicina Tradicional Chinesa, Homeopatia e Termalismo com segurança, eficácia e qualidade na perspectiva da integralidade da atenção à saúde. A PNPIC conta atualmente com 29 </a:t>
            </a:r>
            <a:r>
              <a:rPr lang="pt-BR" sz="1600">
                <a:solidFill>
                  <a:schemeClr val="dk1"/>
                </a:solidFill>
                <a:latin typeface="Helvetica Neue"/>
                <a:ea typeface="Helvetica Neue"/>
                <a:cs typeface="Helvetica Neue"/>
                <a:sym typeface="Helvetica Neue"/>
              </a:rPr>
              <a:t>PICS reconhecidas, </a:t>
            </a:r>
            <a:r>
              <a:rPr b="0" i="0" lang="pt-BR" sz="1600" u="none" cap="none" strike="noStrike">
                <a:solidFill>
                  <a:schemeClr val="dk1"/>
                </a:solidFill>
                <a:latin typeface="Helvetica Neue"/>
                <a:ea typeface="Helvetica Neue"/>
                <a:cs typeface="Helvetica Neue"/>
                <a:sym typeface="Helvetica Neue"/>
              </a:rPr>
              <a:t> configurou-se como uma política pública fundamental para o processo de institucionalização e referência para a estruturação das diversas práticas integrativas no SUS, por adotar um modelo de atenção humanizada e centrada na integralidade do indivíduo, contribuindo para o  fortalecimento dos princípios fundamentais do SUS.</a:t>
            </a:r>
            <a:endParaRPr b="0" i="0" sz="1400" u="none" cap="none" strike="noStrike">
              <a:solidFill>
                <a:srgbClr val="000000"/>
              </a:solidFill>
              <a:latin typeface="Arial"/>
              <a:ea typeface="Arial"/>
              <a:cs typeface="Arial"/>
              <a:sym typeface="Arial"/>
            </a:endParaRPr>
          </a:p>
        </p:txBody>
      </p:sp>
      <p:pic>
        <p:nvPicPr>
          <p:cNvPr id="161" name="Google Shape;161;gd6428e7c40_1_0"/>
          <p:cNvPicPr preferRelativeResize="0"/>
          <p:nvPr/>
        </p:nvPicPr>
        <p:blipFill rotWithShape="1">
          <a:blip r:embed="rId6">
            <a:alphaModFix/>
          </a:blip>
          <a:srcRect b="0" l="0" r="0" t="0"/>
          <a:stretch/>
        </p:blipFill>
        <p:spPr>
          <a:xfrm>
            <a:off x="8164925" y="1657475"/>
            <a:ext cx="3071351" cy="4277100"/>
          </a:xfrm>
          <a:prstGeom prst="rect">
            <a:avLst/>
          </a:prstGeom>
          <a:noFill/>
          <a:ln>
            <a:noFill/>
          </a:ln>
        </p:spPr>
      </p:pic>
      <p:sp>
        <p:nvSpPr>
          <p:cNvPr id="162" name="Google Shape;162;gd6428e7c40_1_0"/>
          <p:cNvSpPr txBox="1"/>
          <p:nvPr/>
        </p:nvSpPr>
        <p:spPr>
          <a:xfrm>
            <a:off x="6880775" y="6044863"/>
            <a:ext cx="5010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Política Nacional de Práticas Integrativas e Complementares no SUS</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Ministério da Saúde, 2015</a:t>
            </a:r>
            <a:endParaRPr b="0" i="0" sz="1200" u="none" cap="none" strike="noStrike">
              <a:solidFill>
                <a:schemeClr val="dk1"/>
              </a:solidFill>
              <a:latin typeface="Helvetica Neue"/>
              <a:ea typeface="Helvetica Neue"/>
              <a:cs typeface="Helvetica Neue"/>
              <a:sym typeface="Helvetica Neue"/>
            </a:endParaRPr>
          </a:p>
        </p:txBody>
      </p:sp>
      <p:sp>
        <p:nvSpPr>
          <p:cNvPr id="163" name="Google Shape;163;gd6428e7c40_1_0"/>
          <p:cNvSpPr txBox="1"/>
          <p:nvPr/>
        </p:nvSpPr>
        <p:spPr>
          <a:xfrm>
            <a:off x="626960" y="1297971"/>
            <a:ext cx="11251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TÉCNICAS E MARCOS LEGAIS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pSp>
        <p:nvGrpSpPr>
          <p:cNvPr id="168" name="Google Shape;168;p10"/>
          <p:cNvGrpSpPr/>
          <p:nvPr/>
        </p:nvGrpSpPr>
        <p:grpSpPr>
          <a:xfrm>
            <a:off x="626959" y="2199969"/>
            <a:ext cx="9717130" cy="4089221"/>
            <a:chOff x="626959" y="2199969"/>
            <a:chExt cx="8534584" cy="3591575"/>
          </a:xfrm>
        </p:grpSpPr>
        <p:pic>
          <p:nvPicPr>
            <p:cNvPr id="169" name="Google Shape;169;p10"/>
            <p:cNvPicPr preferRelativeResize="0"/>
            <p:nvPr/>
          </p:nvPicPr>
          <p:blipFill rotWithShape="1">
            <a:blip r:embed="rId3">
              <a:alphaModFix/>
            </a:blip>
            <a:srcRect b="0" l="0" r="0" t="0"/>
            <a:stretch/>
          </p:blipFill>
          <p:spPr>
            <a:xfrm flipH="1">
              <a:off x="626959" y="2199969"/>
              <a:ext cx="4245233" cy="3591575"/>
            </a:xfrm>
            <a:prstGeom prst="rect">
              <a:avLst/>
            </a:prstGeom>
            <a:noFill/>
            <a:ln>
              <a:noFill/>
            </a:ln>
          </p:spPr>
        </p:pic>
        <p:pic>
          <p:nvPicPr>
            <p:cNvPr id="170" name="Google Shape;170;p10"/>
            <p:cNvPicPr preferRelativeResize="0"/>
            <p:nvPr/>
          </p:nvPicPr>
          <p:blipFill rotWithShape="1">
            <a:blip r:embed="rId3">
              <a:alphaModFix/>
            </a:blip>
            <a:srcRect b="0" l="0" r="0" t="0"/>
            <a:stretch/>
          </p:blipFill>
          <p:spPr>
            <a:xfrm flipH="1">
              <a:off x="3120778" y="2199969"/>
              <a:ext cx="4245233" cy="3591575"/>
            </a:xfrm>
            <a:prstGeom prst="rect">
              <a:avLst/>
            </a:prstGeom>
            <a:noFill/>
            <a:ln>
              <a:noFill/>
            </a:ln>
          </p:spPr>
        </p:pic>
        <p:pic>
          <p:nvPicPr>
            <p:cNvPr id="171" name="Google Shape;171;p10"/>
            <p:cNvPicPr preferRelativeResize="0"/>
            <p:nvPr/>
          </p:nvPicPr>
          <p:blipFill rotWithShape="1">
            <a:blip r:embed="rId3">
              <a:alphaModFix/>
            </a:blip>
            <a:srcRect b="0" l="0" r="0" t="0"/>
            <a:stretch/>
          </p:blipFill>
          <p:spPr>
            <a:xfrm flipH="1">
              <a:off x="4916310" y="2199969"/>
              <a:ext cx="4245233" cy="3591575"/>
            </a:xfrm>
            <a:prstGeom prst="rect">
              <a:avLst/>
            </a:prstGeom>
            <a:noFill/>
            <a:ln>
              <a:noFill/>
            </a:ln>
          </p:spPr>
        </p:pic>
      </p:grpSp>
      <p:sp>
        <p:nvSpPr>
          <p:cNvPr id="172" name="Google Shape;172;p10"/>
          <p:cNvSpPr txBox="1"/>
          <p:nvPr/>
        </p:nvSpPr>
        <p:spPr>
          <a:xfrm>
            <a:off x="1217501" y="2461433"/>
            <a:ext cx="7892400" cy="3663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 PNPIC é reconhecida internacionalmente, pela OMS e por diversos países, como uma experiência de referência em implantação das medicinas tradicionais complementares e integrativas (MTCI) em um sistema nacional de saúde, sendo este um dos principais motivos pelo qual essas práticas são incorporadas de forma integrada no cuidado à saúde no SUS, e não inseridas como uma estrutura alternativa ao sistema, como em alguns países. Desde a implantação da Política Nacional, em 2006, diversos estados e municípios vêm incluindo e normatizando a oferta das PICS definidas nacionalmente, e de outras </a:t>
            </a:r>
            <a:r>
              <a:rPr b="1" lang="pt-BR" sz="1600">
                <a:solidFill>
                  <a:schemeClr val="lt1"/>
                </a:solidFill>
                <a:latin typeface="Helvetica Neue"/>
                <a:ea typeface="Helvetica Neue"/>
                <a:cs typeface="Helvetica Neue"/>
                <a:sym typeface="Helvetica Neue"/>
              </a:rPr>
              <a:t>PICS</a:t>
            </a:r>
            <a:r>
              <a:rPr b="1" i="0" lang="pt-BR" sz="1600" u="none" cap="none" strike="noStrike">
                <a:solidFill>
                  <a:schemeClr val="lt1"/>
                </a:solidFill>
                <a:latin typeface="Helvetica Neue"/>
                <a:ea typeface="Helvetica Neue"/>
                <a:cs typeface="Helvetica Neue"/>
                <a:sym typeface="Helvetica Neue"/>
              </a:rPr>
              <a:t>, a partir de normatizações estaduais e municipais.” (BRASIL, 2018).</a:t>
            </a:r>
            <a:endParaRPr b="1" i="0" sz="1600" u="none" cap="none" strike="noStrike">
              <a:solidFill>
                <a:schemeClr val="lt1"/>
              </a:solidFill>
              <a:latin typeface="Helvetica Neue"/>
              <a:ea typeface="Helvetica Neue"/>
              <a:cs typeface="Helvetica Neue"/>
              <a:sym typeface="Helvetica Neue"/>
            </a:endParaRPr>
          </a:p>
        </p:txBody>
      </p:sp>
      <p:sp>
        <p:nvSpPr>
          <p:cNvPr id="173" name="Google Shape;173;p10"/>
          <p:cNvSpPr txBox="1"/>
          <p:nvPr/>
        </p:nvSpPr>
        <p:spPr>
          <a:xfrm>
            <a:off x="626960" y="1297971"/>
            <a:ext cx="4088731"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a:t>
            </a:r>
            <a:endParaRPr/>
          </a:p>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TÉCNICAS E MARCOS LEGAIS </a:t>
            </a:r>
            <a:endParaRPr b="0" i="0" sz="2000" u="none" cap="none" strike="noStrike">
              <a:solidFill>
                <a:srgbClr val="367D55"/>
              </a:solidFill>
              <a:latin typeface="Arial"/>
              <a:ea typeface="Arial"/>
              <a:cs typeface="Arial"/>
              <a:sym typeface="Arial"/>
            </a:endParaRPr>
          </a:p>
        </p:txBody>
      </p:sp>
      <p:pic>
        <p:nvPicPr>
          <p:cNvPr id="174" name="Google Shape;174;p10"/>
          <p:cNvPicPr preferRelativeResize="0"/>
          <p:nvPr/>
        </p:nvPicPr>
        <p:blipFill rotWithShape="1">
          <a:blip r:embed="rId4">
            <a:alphaModFix/>
          </a:blip>
          <a:srcRect b="0" l="0" r="0" t="0"/>
          <a:stretch/>
        </p:blipFill>
        <p:spPr>
          <a:xfrm>
            <a:off x="9631219" y="4551022"/>
            <a:ext cx="1225550" cy="122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33"/>
          <p:cNvGrpSpPr/>
          <p:nvPr/>
        </p:nvGrpSpPr>
        <p:grpSpPr>
          <a:xfrm>
            <a:off x="6955278" y="1347984"/>
            <a:ext cx="4657601" cy="5064117"/>
            <a:chOff x="6955278" y="1347984"/>
            <a:chExt cx="4657601" cy="5064117"/>
          </a:xfrm>
        </p:grpSpPr>
        <p:pic>
          <p:nvPicPr>
            <p:cNvPr id="181" name="Google Shape;181;p33"/>
            <p:cNvPicPr preferRelativeResize="0"/>
            <p:nvPr/>
          </p:nvPicPr>
          <p:blipFill rotWithShape="1">
            <a:blip r:embed="rId3">
              <a:alphaModFix/>
            </a:blip>
            <a:srcRect b="0" l="0" r="0" t="0"/>
            <a:stretch/>
          </p:blipFill>
          <p:spPr>
            <a:xfrm flipH="1">
              <a:off x="6955278" y="4195687"/>
              <a:ext cx="2619796" cy="2216414"/>
            </a:xfrm>
            <a:prstGeom prst="rect">
              <a:avLst/>
            </a:prstGeom>
            <a:noFill/>
            <a:ln>
              <a:noFill/>
            </a:ln>
          </p:spPr>
        </p:pic>
        <p:pic>
          <p:nvPicPr>
            <p:cNvPr id="182" name="Google Shape;182;p33"/>
            <p:cNvPicPr preferRelativeResize="0"/>
            <p:nvPr/>
          </p:nvPicPr>
          <p:blipFill rotWithShape="1">
            <a:blip r:embed="rId3">
              <a:alphaModFix/>
            </a:blip>
            <a:srcRect b="0" l="0" r="0" t="0"/>
            <a:stretch/>
          </p:blipFill>
          <p:spPr>
            <a:xfrm flipH="1">
              <a:off x="6955278" y="2889401"/>
              <a:ext cx="2619796" cy="2216414"/>
            </a:xfrm>
            <a:prstGeom prst="rect">
              <a:avLst/>
            </a:prstGeom>
            <a:noFill/>
            <a:ln>
              <a:noFill/>
            </a:ln>
          </p:spPr>
        </p:pic>
        <p:pic>
          <p:nvPicPr>
            <p:cNvPr id="183" name="Google Shape;183;p33"/>
            <p:cNvPicPr preferRelativeResize="0"/>
            <p:nvPr/>
          </p:nvPicPr>
          <p:blipFill rotWithShape="1">
            <a:blip r:embed="rId3">
              <a:alphaModFix/>
            </a:blip>
            <a:srcRect b="0" l="0" r="0" t="0"/>
            <a:stretch/>
          </p:blipFill>
          <p:spPr>
            <a:xfrm flipH="1">
              <a:off x="6955278" y="1347984"/>
              <a:ext cx="2619796" cy="2216414"/>
            </a:xfrm>
            <a:prstGeom prst="rect">
              <a:avLst/>
            </a:prstGeom>
            <a:noFill/>
            <a:ln>
              <a:noFill/>
            </a:ln>
          </p:spPr>
        </p:pic>
        <p:pic>
          <p:nvPicPr>
            <p:cNvPr id="184" name="Google Shape;184;p33"/>
            <p:cNvPicPr preferRelativeResize="0"/>
            <p:nvPr/>
          </p:nvPicPr>
          <p:blipFill rotWithShape="1">
            <a:blip r:embed="rId3">
              <a:alphaModFix/>
            </a:blip>
            <a:srcRect b="0" l="0" r="0" t="0"/>
            <a:stretch/>
          </p:blipFill>
          <p:spPr>
            <a:xfrm flipH="1">
              <a:off x="8993084" y="4195687"/>
              <a:ext cx="2619796" cy="2216414"/>
            </a:xfrm>
            <a:prstGeom prst="rect">
              <a:avLst/>
            </a:prstGeom>
            <a:noFill/>
            <a:ln>
              <a:noFill/>
            </a:ln>
          </p:spPr>
        </p:pic>
        <p:pic>
          <p:nvPicPr>
            <p:cNvPr id="185" name="Google Shape;185;p33"/>
            <p:cNvPicPr preferRelativeResize="0"/>
            <p:nvPr/>
          </p:nvPicPr>
          <p:blipFill rotWithShape="1">
            <a:blip r:embed="rId3">
              <a:alphaModFix/>
            </a:blip>
            <a:srcRect b="0" l="0" r="0" t="0"/>
            <a:stretch/>
          </p:blipFill>
          <p:spPr>
            <a:xfrm flipH="1">
              <a:off x="8993084" y="2889401"/>
              <a:ext cx="2619796" cy="2216414"/>
            </a:xfrm>
            <a:prstGeom prst="rect">
              <a:avLst/>
            </a:prstGeom>
            <a:noFill/>
            <a:ln>
              <a:noFill/>
            </a:ln>
          </p:spPr>
        </p:pic>
        <p:pic>
          <p:nvPicPr>
            <p:cNvPr id="186" name="Google Shape;186;p33"/>
            <p:cNvPicPr preferRelativeResize="0"/>
            <p:nvPr/>
          </p:nvPicPr>
          <p:blipFill rotWithShape="1">
            <a:blip r:embed="rId3">
              <a:alphaModFix/>
            </a:blip>
            <a:srcRect b="0" l="0" r="0" t="0"/>
            <a:stretch/>
          </p:blipFill>
          <p:spPr>
            <a:xfrm flipH="1">
              <a:off x="8993084" y="1347984"/>
              <a:ext cx="2619796" cy="2216414"/>
            </a:xfrm>
            <a:prstGeom prst="rect">
              <a:avLst/>
            </a:prstGeom>
            <a:noFill/>
            <a:ln>
              <a:noFill/>
            </a:ln>
          </p:spPr>
        </p:pic>
      </p:grpSp>
      <p:sp>
        <p:nvSpPr>
          <p:cNvPr id="187" name="Google Shape;187;p33"/>
          <p:cNvSpPr txBox="1"/>
          <p:nvPr/>
        </p:nvSpPr>
        <p:spPr>
          <a:xfrm>
            <a:off x="531975" y="2229825"/>
            <a:ext cx="6126300" cy="4032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Política Nacional de Plantas Medicinais e Fitoterápicos – PNPMF, criada por meio do Decreto nº 5.813, de 22 de junho de 2006, do Ministério da Saúde, visa desenvolver toda a cadeia produtiva de plantas medicinais e fitoterápicos, para atender aos critérios de qualidade, eficácia, eficiência e segurança no uso.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Outras diretrizes importantes foram a indicação da formação e educação permanente dos profissionais de saúde em plantas medicinais e fitoterapia e o estabelecimento de política de financiamento para o desenvolvimento de ações voltadas à implantação das plantas medicinais e da fitoterapia no SUS. </a:t>
            </a:r>
            <a:endParaRPr b="0" i="0" sz="1600" u="none" cap="none" strike="noStrike">
              <a:solidFill>
                <a:schemeClr val="dk1"/>
              </a:solidFill>
              <a:latin typeface="Helvetica Neue"/>
              <a:ea typeface="Helvetica Neue"/>
              <a:cs typeface="Helvetica Neue"/>
              <a:sym typeface="Helvetica Neue"/>
            </a:endParaRPr>
          </a:p>
        </p:txBody>
      </p:sp>
      <p:sp>
        <p:nvSpPr>
          <p:cNvPr id="188" name="Google Shape;188;p33"/>
          <p:cNvSpPr txBox="1"/>
          <p:nvPr/>
        </p:nvSpPr>
        <p:spPr>
          <a:xfrm>
            <a:off x="6658250" y="2692900"/>
            <a:ext cx="5385600" cy="431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sp>
        <p:nvSpPr>
          <p:cNvPr id="189" name="Google Shape;189;p33"/>
          <p:cNvSpPr txBox="1"/>
          <p:nvPr/>
        </p:nvSpPr>
        <p:spPr>
          <a:xfrm>
            <a:off x="7318140" y="1574333"/>
            <a:ext cx="3811414" cy="4616618"/>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 PNPMF propôs diretrizes importantes como a elaboração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da Relação Nacional de Plantas Medicinais - RENAME - e da Relação Nacional de Medicamentos Fitoterápicos de interesse do SUS - RENISUS,   inserindo-os na Política Nacional de Assistência Farmacêutica - PNAF, como provimento de acesso a plantas medicinais e fitoterápicos aos usuários.</a:t>
            </a:r>
            <a:endParaRPr b="1" i="0" sz="1400" u="none" cap="none" strike="noStrike">
              <a:solidFill>
                <a:schemeClr val="lt1"/>
              </a:solidFill>
              <a:latin typeface="Arial"/>
              <a:ea typeface="Arial"/>
              <a:cs typeface="Arial"/>
              <a:sym typeface="Arial"/>
            </a:endParaRPr>
          </a:p>
        </p:txBody>
      </p:sp>
      <p:sp>
        <p:nvSpPr>
          <p:cNvPr id="190" name="Google Shape;190;p33"/>
          <p:cNvSpPr txBox="1"/>
          <p:nvPr/>
        </p:nvSpPr>
        <p:spPr>
          <a:xfrm>
            <a:off x="626960" y="1297971"/>
            <a:ext cx="4088731"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a:t>
            </a:r>
            <a:endParaRPr/>
          </a:p>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TÉCNICAS E MARCOS LEGAIS </a:t>
            </a:r>
            <a:endParaRPr b="0" i="0" sz="2000" u="none" cap="none" strike="noStrike">
              <a:solidFill>
                <a:srgbClr val="367D55"/>
              </a:solidFill>
              <a:latin typeface="Arial"/>
              <a:ea typeface="Arial"/>
              <a:cs typeface="Arial"/>
              <a:sym typeface="Arial"/>
            </a:endParaRPr>
          </a:p>
        </p:txBody>
      </p:sp>
      <p:pic>
        <p:nvPicPr>
          <p:cNvPr id="191" name="Google Shape;191;p33"/>
          <p:cNvPicPr preferRelativeResize="0"/>
          <p:nvPr/>
        </p:nvPicPr>
        <p:blipFill rotWithShape="1">
          <a:blip r:embed="rId4">
            <a:alphaModFix/>
          </a:blip>
          <a:srcRect b="0" l="0" r="0" t="0"/>
          <a:stretch/>
        </p:blipFill>
        <p:spPr>
          <a:xfrm>
            <a:off x="10452644" y="970340"/>
            <a:ext cx="1225550" cy="122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nvSpPr>
        <p:spPr>
          <a:xfrm>
            <a:off x="680575" y="1805875"/>
            <a:ext cx="6374100" cy="4032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Foram contemplados tanto o incentivo à pesquisa, priorizando a biodiversidade do país e a promoção do uso racional de plantas medicinais e dos fitoterápicos no SUS, quanto a garantia do monitoramento da qualidade dos fitoterápicos pelo Agência Nacional de Vigilância Sanitária – Anvisa.</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diretrizes da Política Nacional de Plantas Medicinais e Fitoterápicos foram detalhadas como ações no documento denominado Programa Nacional de Plantas Medicinais e Fitoterápicos – PNPMF aprovado por meio da Portaria Interministerial nº 2.960 de 9/12/2008, assinada por 10 ministérios. </a:t>
            </a:r>
            <a:endParaRPr b="0" i="0" sz="1400" u="none" cap="none" strike="noStrike">
              <a:solidFill>
                <a:srgbClr val="000000"/>
              </a:solidFill>
              <a:highlight>
                <a:srgbClr val="00FF00"/>
              </a:highlight>
              <a:latin typeface="Arial"/>
              <a:ea typeface="Arial"/>
              <a:cs typeface="Arial"/>
              <a:sym typeface="Arial"/>
            </a:endParaRPr>
          </a:p>
        </p:txBody>
      </p:sp>
      <p:pic>
        <p:nvPicPr>
          <p:cNvPr id="198" name="Google Shape;198;p34"/>
          <p:cNvPicPr preferRelativeResize="0"/>
          <p:nvPr/>
        </p:nvPicPr>
        <p:blipFill rotWithShape="1">
          <a:blip r:embed="rId3">
            <a:alphaModFix/>
          </a:blip>
          <a:srcRect b="0" l="0" r="0" t="0"/>
          <a:stretch/>
        </p:blipFill>
        <p:spPr>
          <a:xfrm>
            <a:off x="7670100" y="1814850"/>
            <a:ext cx="3305048" cy="3793975"/>
          </a:xfrm>
          <a:prstGeom prst="rect">
            <a:avLst/>
          </a:prstGeom>
          <a:noFill/>
          <a:ln>
            <a:noFill/>
          </a:ln>
        </p:spPr>
      </p:pic>
      <p:sp>
        <p:nvSpPr>
          <p:cNvPr id="199" name="Google Shape;199;p34"/>
          <p:cNvSpPr txBox="1"/>
          <p:nvPr/>
        </p:nvSpPr>
        <p:spPr>
          <a:xfrm>
            <a:off x="6905050" y="5693638"/>
            <a:ext cx="5010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Política e Programa Nacional de Plantas Medicinais e Fitoterápicos</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Ministério da Saúde, 2016</a:t>
            </a:r>
            <a:endParaRPr b="0" i="0" sz="1200" u="none" cap="none" strike="noStrike">
              <a:solidFill>
                <a:schemeClr val="dk1"/>
              </a:solidFill>
              <a:latin typeface="Helvetica Neue"/>
              <a:ea typeface="Helvetica Neue"/>
              <a:cs typeface="Helvetica Neue"/>
              <a:sym typeface="Helvetica Neue"/>
            </a:endParaRPr>
          </a:p>
        </p:txBody>
      </p:sp>
      <p:sp>
        <p:nvSpPr>
          <p:cNvPr id="200" name="Google Shape;200;p34"/>
          <p:cNvSpPr txBox="1"/>
          <p:nvPr/>
        </p:nvSpPr>
        <p:spPr>
          <a:xfrm>
            <a:off x="626960" y="1297971"/>
            <a:ext cx="11251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TÉCNICAS E MARCOS LEGAIS </a:t>
            </a:r>
            <a:endParaRPr b="0" i="0" sz="2000" u="none" cap="none" strike="noStrike">
              <a:solidFill>
                <a:srgbClr val="367D55"/>
              </a:solidFill>
              <a:latin typeface="Arial"/>
              <a:ea typeface="Arial"/>
              <a:cs typeface="Arial"/>
              <a:sym typeface="Arial"/>
            </a:endParaRPr>
          </a:p>
        </p:txBody>
      </p:sp>
      <p:pic>
        <p:nvPicPr>
          <p:cNvPr id="201" name="Google Shape;201;p34"/>
          <p:cNvPicPr preferRelativeResize="0"/>
          <p:nvPr/>
        </p:nvPicPr>
        <p:blipFill rotWithShape="1">
          <a:blip r:embed="rId4">
            <a:alphaModFix/>
          </a:blip>
          <a:srcRect b="0" l="0" r="0" t="0"/>
          <a:stretch/>
        </p:blipFill>
        <p:spPr>
          <a:xfrm>
            <a:off x="11098631" y="5089713"/>
            <a:ext cx="519111" cy="5191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pSp>
        <p:nvGrpSpPr>
          <p:cNvPr id="207" name="Google Shape;207;gd6428e7c40_1_47"/>
          <p:cNvGrpSpPr/>
          <p:nvPr/>
        </p:nvGrpSpPr>
        <p:grpSpPr>
          <a:xfrm flipH="1">
            <a:off x="723771" y="2224876"/>
            <a:ext cx="4388935" cy="3319498"/>
            <a:chOff x="6955278" y="2889401"/>
            <a:chExt cx="4657601" cy="3522700"/>
          </a:xfrm>
        </p:grpSpPr>
        <p:pic>
          <p:nvPicPr>
            <p:cNvPr id="208" name="Google Shape;208;gd6428e7c40_1_47"/>
            <p:cNvPicPr preferRelativeResize="0"/>
            <p:nvPr/>
          </p:nvPicPr>
          <p:blipFill rotWithShape="1">
            <a:blip r:embed="rId3">
              <a:alphaModFix/>
            </a:blip>
            <a:srcRect b="0" l="0" r="0" t="0"/>
            <a:stretch/>
          </p:blipFill>
          <p:spPr>
            <a:xfrm flipH="1">
              <a:off x="6955278" y="4195687"/>
              <a:ext cx="2619796" cy="2216414"/>
            </a:xfrm>
            <a:prstGeom prst="rect">
              <a:avLst/>
            </a:prstGeom>
            <a:noFill/>
            <a:ln>
              <a:noFill/>
            </a:ln>
          </p:spPr>
        </p:pic>
        <p:pic>
          <p:nvPicPr>
            <p:cNvPr id="209" name="Google Shape;209;gd6428e7c40_1_47"/>
            <p:cNvPicPr preferRelativeResize="0"/>
            <p:nvPr/>
          </p:nvPicPr>
          <p:blipFill rotWithShape="1">
            <a:blip r:embed="rId3">
              <a:alphaModFix/>
            </a:blip>
            <a:srcRect b="0" l="0" r="0" t="0"/>
            <a:stretch/>
          </p:blipFill>
          <p:spPr>
            <a:xfrm flipH="1">
              <a:off x="6955278" y="2889401"/>
              <a:ext cx="2619796" cy="2216414"/>
            </a:xfrm>
            <a:prstGeom prst="rect">
              <a:avLst/>
            </a:prstGeom>
            <a:noFill/>
            <a:ln>
              <a:noFill/>
            </a:ln>
          </p:spPr>
        </p:pic>
        <p:pic>
          <p:nvPicPr>
            <p:cNvPr id="210" name="Google Shape;210;gd6428e7c40_1_47"/>
            <p:cNvPicPr preferRelativeResize="0"/>
            <p:nvPr/>
          </p:nvPicPr>
          <p:blipFill rotWithShape="1">
            <a:blip r:embed="rId3">
              <a:alphaModFix/>
            </a:blip>
            <a:srcRect b="0" l="0" r="0" t="0"/>
            <a:stretch/>
          </p:blipFill>
          <p:spPr>
            <a:xfrm flipH="1">
              <a:off x="8993084" y="4195687"/>
              <a:ext cx="2619796" cy="2216414"/>
            </a:xfrm>
            <a:prstGeom prst="rect">
              <a:avLst/>
            </a:prstGeom>
            <a:noFill/>
            <a:ln>
              <a:noFill/>
            </a:ln>
          </p:spPr>
        </p:pic>
        <p:pic>
          <p:nvPicPr>
            <p:cNvPr id="211" name="Google Shape;211;gd6428e7c40_1_47"/>
            <p:cNvPicPr preferRelativeResize="0"/>
            <p:nvPr/>
          </p:nvPicPr>
          <p:blipFill rotWithShape="1">
            <a:blip r:embed="rId3">
              <a:alphaModFix/>
            </a:blip>
            <a:srcRect b="0" l="0" r="0" t="0"/>
            <a:stretch/>
          </p:blipFill>
          <p:spPr>
            <a:xfrm flipH="1">
              <a:off x="8993084" y="2889401"/>
              <a:ext cx="2619796" cy="2216414"/>
            </a:xfrm>
            <a:prstGeom prst="rect">
              <a:avLst/>
            </a:prstGeom>
            <a:noFill/>
            <a:ln>
              <a:noFill/>
            </a:ln>
          </p:spPr>
        </p:pic>
      </p:grpSp>
      <p:grpSp>
        <p:nvGrpSpPr>
          <p:cNvPr id="212" name="Google Shape;212;gd6428e7c40_1_47"/>
          <p:cNvGrpSpPr/>
          <p:nvPr/>
        </p:nvGrpSpPr>
        <p:grpSpPr>
          <a:xfrm flipH="1">
            <a:off x="1324662" y="2224876"/>
            <a:ext cx="4388935" cy="3319498"/>
            <a:chOff x="6955278" y="2889401"/>
            <a:chExt cx="4657601" cy="3522700"/>
          </a:xfrm>
        </p:grpSpPr>
        <p:pic>
          <p:nvPicPr>
            <p:cNvPr id="213" name="Google Shape;213;gd6428e7c40_1_47"/>
            <p:cNvPicPr preferRelativeResize="0"/>
            <p:nvPr/>
          </p:nvPicPr>
          <p:blipFill rotWithShape="1">
            <a:blip r:embed="rId3">
              <a:alphaModFix/>
            </a:blip>
            <a:srcRect b="0" l="0" r="0" t="0"/>
            <a:stretch/>
          </p:blipFill>
          <p:spPr>
            <a:xfrm flipH="1">
              <a:off x="6955278" y="4195687"/>
              <a:ext cx="2619796" cy="2216414"/>
            </a:xfrm>
            <a:prstGeom prst="rect">
              <a:avLst/>
            </a:prstGeom>
            <a:noFill/>
            <a:ln>
              <a:noFill/>
            </a:ln>
          </p:spPr>
        </p:pic>
        <p:pic>
          <p:nvPicPr>
            <p:cNvPr id="214" name="Google Shape;214;gd6428e7c40_1_47"/>
            <p:cNvPicPr preferRelativeResize="0"/>
            <p:nvPr/>
          </p:nvPicPr>
          <p:blipFill rotWithShape="1">
            <a:blip r:embed="rId3">
              <a:alphaModFix/>
            </a:blip>
            <a:srcRect b="0" l="0" r="0" t="0"/>
            <a:stretch/>
          </p:blipFill>
          <p:spPr>
            <a:xfrm flipH="1">
              <a:off x="6955278" y="2889401"/>
              <a:ext cx="2619796" cy="2216414"/>
            </a:xfrm>
            <a:prstGeom prst="rect">
              <a:avLst/>
            </a:prstGeom>
            <a:noFill/>
            <a:ln>
              <a:noFill/>
            </a:ln>
          </p:spPr>
        </p:pic>
        <p:pic>
          <p:nvPicPr>
            <p:cNvPr id="215" name="Google Shape;215;gd6428e7c40_1_47"/>
            <p:cNvPicPr preferRelativeResize="0"/>
            <p:nvPr/>
          </p:nvPicPr>
          <p:blipFill rotWithShape="1">
            <a:blip r:embed="rId3">
              <a:alphaModFix/>
            </a:blip>
            <a:srcRect b="0" l="0" r="0" t="0"/>
            <a:stretch/>
          </p:blipFill>
          <p:spPr>
            <a:xfrm flipH="1">
              <a:off x="8993084" y="4195687"/>
              <a:ext cx="2619796" cy="2216414"/>
            </a:xfrm>
            <a:prstGeom prst="rect">
              <a:avLst/>
            </a:prstGeom>
            <a:noFill/>
            <a:ln>
              <a:noFill/>
            </a:ln>
          </p:spPr>
        </p:pic>
        <p:pic>
          <p:nvPicPr>
            <p:cNvPr id="216" name="Google Shape;216;gd6428e7c40_1_47"/>
            <p:cNvPicPr preferRelativeResize="0"/>
            <p:nvPr/>
          </p:nvPicPr>
          <p:blipFill rotWithShape="1">
            <a:blip r:embed="rId3">
              <a:alphaModFix/>
            </a:blip>
            <a:srcRect b="0" l="0" r="0" t="0"/>
            <a:stretch/>
          </p:blipFill>
          <p:spPr>
            <a:xfrm flipH="1">
              <a:off x="8993084" y="2889401"/>
              <a:ext cx="2619796" cy="2216414"/>
            </a:xfrm>
            <a:prstGeom prst="rect">
              <a:avLst/>
            </a:prstGeom>
            <a:noFill/>
            <a:ln>
              <a:noFill/>
            </a:ln>
          </p:spPr>
        </p:pic>
      </p:grpSp>
      <p:sp>
        <p:nvSpPr>
          <p:cNvPr id="217" name="Google Shape;217;gd6428e7c40_1_47"/>
          <p:cNvSpPr txBox="1"/>
          <p:nvPr/>
        </p:nvSpPr>
        <p:spPr>
          <a:xfrm>
            <a:off x="990799" y="2731718"/>
            <a:ext cx="4495601" cy="2769959"/>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 Os objetivos da Política e do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Programa é garantir à população brasileira o acesso seguro e o uso racional de plantas medicinais e fitoterápicos, promovendo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 uso sustentável da biodiversidade,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 desenvolvimento da cadeia produtiva e da indústria nacional.</a:t>
            </a:r>
            <a:endParaRPr b="1" i="0" sz="1400" u="none" cap="none" strike="noStrike">
              <a:solidFill>
                <a:schemeClr val="lt1"/>
              </a:solidFill>
              <a:latin typeface="Arial"/>
              <a:ea typeface="Arial"/>
              <a:cs typeface="Arial"/>
              <a:sym typeface="Arial"/>
            </a:endParaRPr>
          </a:p>
        </p:txBody>
      </p:sp>
      <p:pic>
        <p:nvPicPr>
          <p:cNvPr id="218" name="Google Shape;218;gd6428e7c40_1_47"/>
          <p:cNvPicPr preferRelativeResize="0"/>
          <p:nvPr/>
        </p:nvPicPr>
        <p:blipFill rotWithShape="1">
          <a:blip r:embed="rId4">
            <a:alphaModFix/>
          </a:blip>
          <a:srcRect b="0" l="0" r="0" t="0"/>
          <a:stretch/>
        </p:blipFill>
        <p:spPr>
          <a:xfrm>
            <a:off x="6298473" y="2251601"/>
            <a:ext cx="4734600" cy="3250076"/>
          </a:xfrm>
          <a:prstGeom prst="rect">
            <a:avLst/>
          </a:prstGeom>
          <a:noFill/>
          <a:ln>
            <a:noFill/>
          </a:ln>
        </p:spPr>
      </p:pic>
      <p:sp>
        <p:nvSpPr>
          <p:cNvPr id="219" name="Google Shape;219;gd6428e7c40_1_47"/>
          <p:cNvSpPr txBox="1"/>
          <p:nvPr/>
        </p:nvSpPr>
        <p:spPr>
          <a:xfrm>
            <a:off x="6357064" y="5544374"/>
            <a:ext cx="4676009"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Arial"/>
                <a:ea typeface="Arial"/>
                <a:cs typeface="Arial"/>
                <a:sym typeface="Arial"/>
              </a:rPr>
              <a:t>Imagem: </a:t>
            </a:r>
            <a:r>
              <a:rPr b="0" i="1" lang="pt-BR" sz="1200" u="none" cap="none" strike="noStrike">
                <a:solidFill>
                  <a:srgbClr val="191B26"/>
                </a:solidFill>
                <a:latin typeface="Arial"/>
                <a:ea typeface="Arial"/>
                <a:cs typeface="Arial"/>
                <a:sym typeface="Arial"/>
              </a:rPr>
              <a:t>Salvia officinalis </a:t>
            </a:r>
            <a:r>
              <a:rPr b="0" i="0" lang="pt-BR" sz="1200" u="none" cap="none" strike="noStrike">
                <a:solidFill>
                  <a:srgbClr val="191B26"/>
                </a:solidFill>
                <a:latin typeface="Arial"/>
                <a:ea typeface="Arial"/>
                <a:cs typeface="Arial"/>
                <a:sym typeface="Arial"/>
              </a:rPr>
              <a:t>L.</a:t>
            </a:r>
            <a:endParaRPr b="0" i="0" sz="1200" u="none" cap="none" strike="noStrike">
              <a:solidFill>
                <a:srgbClr val="191B2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Arial"/>
                <a:ea typeface="Arial"/>
                <a:cs typeface="Arial"/>
                <a:sym typeface="Arial"/>
              </a:rPr>
              <a:t>Fonte: </a:t>
            </a:r>
            <a:r>
              <a:rPr b="0" i="0" lang="pt-BR" sz="1200" u="sng" cap="none" strike="noStrike">
                <a:solidFill>
                  <a:srgbClr val="191B26"/>
                </a:solidFill>
                <a:latin typeface="Arial"/>
                <a:ea typeface="Arial"/>
                <a:cs typeface="Arial"/>
                <a:sym typeface="Arial"/>
                <a:hlinkClick r:id="rId5">
                  <a:extLst>
                    <a:ext uri="{A12FA001-AC4F-418D-AE19-62706E023703}">
                      <ahyp:hlinkClr val="tx"/>
                    </a:ext>
                  </a:extLst>
                </a:hlinkClick>
              </a:rPr>
              <a:t>Сергей Корчанов</a:t>
            </a:r>
            <a:r>
              <a:rPr b="0" i="0" lang="pt-BR" sz="1200" u="none" cap="none" strike="noStrike">
                <a:solidFill>
                  <a:srgbClr val="191B26"/>
                </a:solidFill>
                <a:latin typeface="Arial"/>
                <a:ea typeface="Arial"/>
                <a:cs typeface="Arial"/>
                <a:sym typeface="Arial"/>
              </a:rPr>
              <a:t> por </a:t>
            </a:r>
            <a:r>
              <a:rPr b="0" i="0" lang="pt-BR" sz="1200" u="sng" cap="none" strike="noStrike">
                <a:solidFill>
                  <a:srgbClr val="191B26"/>
                </a:solidFill>
                <a:latin typeface="Arial"/>
                <a:ea typeface="Arial"/>
                <a:cs typeface="Arial"/>
                <a:sym typeface="Arial"/>
                <a:hlinkClick r:id="rId6">
                  <a:extLst>
                    <a:ext uri="{A12FA001-AC4F-418D-AE19-62706E023703}">
                      <ahyp:hlinkClr val="tx"/>
                    </a:ext>
                  </a:extLst>
                </a:hlinkClick>
              </a:rPr>
              <a:t>Pixabay</a:t>
            </a:r>
            <a:r>
              <a:rPr b="0" i="0" lang="pt-BR" sz="1200" u="none" cap="none" strike="noStrike">
                <a:solidFill>
                  <a:srgbClr val="191B26"/>
                </a:solidFill>
                <a:highlight>
                  <a:srgbClr val="FFFFFF"/>
                </a:highlight>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0" name="Google Shape;220;gd6428e7c40_1_47"/>
          <p:cNvSpPr txBox="1"/>
          <p:nvPr/>
        </p:nvSpPr>
        <p:spPr>
          <a:xfrm>
            <a:off x="506913" y="1318728"/>
            <a:ext cx="11251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TÉCNICAS E MARCOS LEGAIS </a:t>
            </a:r>
            <a:endParaRPr b="0" i="0" sz="2000" u="none" cap="none" strike="noStrike">
              <a:solidFill>
                <a:srgbClr val="367D55"/>
              </a:solidFill>
              <a:latin typeface="Arial"/>
              <a:ea typeface="Arial"/>
              <a:cs typeface="Arial"/>
              <a:sym typeface="Arial"/>
            </a:endParaRPr>
          </a:p>
        </p:txBody>
      </p:sp>
      <p:pic>
        <p:nvPicPr>
          <p:cNvPr id="221" name="Google Shape;221;gd6428e7c40_1_47"/>
          <p:cNvPicPr preferRelativeResize="0"/>
          <p:nvPr/>
        </p:nvPicPr>
        <p:blipFill rotWithShape="1">
          <a:blip r:embed="rId7">
            <a:alphaModFix/>
          </a:blip>
          <a:srcRect b="0" l="0" r="0" t="0"/>
          <a:stretch/>
        </p:blipFill>
        <p:spPr>
          <a:xfrm>
            <a:off x="4160379" y="1807972"/>
            <a:ext cx="1225550" cy="1225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nvSpPr>
        <p:spPr>
          <a:xfrm>
            <a:off x="602675" y="2042642"/>
            <a:ext cx="5529838"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Entre os desdobramentos relativos à PNPMF está a Portaria nº 886, de 20 de abril de 2010, que instituiu o programa Farmácias Vivas no âmbito do Sistema Único de Saúde, sob gestão Estadual, Municipal e Distrito Federal. O Programa Farmácias Vivas, que será apresentado na Unidade 2 desta etapa do curso, é uma iniciativa pioneira idealizada pelo Prof. Francisco Matos, pesquisador da Universidade Federal do Ceará, que tem por objetivo atender os municípios utilizando plantas nativas da região e validando-as cientificamente para produzir e oferecer à população formulações oficinais. </a:t>
            </a:r>
            <a:endParaRPr b="0" i="0" sz="1400" u="none" cap="none" strike="noStrike">
              <a:solidFill>
                <a:srgbClr val="000000"/>
              </a:solidFill>
              <a:highlight>
                <a:srgbClr val="00FF00"/>
              </a:highlight>
              <a:latin typeface="Arial"/>
              <a:ea typeface="Arial"/>
              <a:cs typeface="Arial"/>
              <a:sym typeface="Arial"/>
            </a:endParaRPr>
          </a:p>
        </p:txBody>
      </p:sp>
      <p:pic>
        <p:nvPicPr>
          <p:cNvPr id="228" name="Google Shape;228;p35"/>
          <p:cNvPicPr preferRelativeResize="0"/>
          <p:nvPr/>
        </p:nvPicPr>
        <p:blipFill rotWithShape="1">
          <a:blip r:embed="rId3">
            <a:alphaModFix/>
          </a:blip>
          <a:srcRect b="0" l="0" r="0" t="0"/>
          <a:stretch/>
        </p:blipFill>
        <p:spPr>
          <a:xfrm>
            <a:off x="6613130" y="2199830"/>
            <a:ext cx="2314625" cy="1692983"/>
          </a:xfrm>
          <a:prstGeom prst="rect">
            <a:avLst/>
          </a:prstGeom>
          <a:noFill/>
          <a:ln>
            <a:noFill/>
          </a:ln>
        </p:spPr>
      </p:pic>
      <p:pic>
        <p:nvPicPr>
          <p:cNvPr id="229" name="Google Shape;229;p35"/>
          <p:cNvPicPr preferRelativeResize="0"/>
          <p:nvPr/>
        </p:nvPicPr>
        <p:blipFill rotWithShape="1">
          <a:blip r:embed="rId4">
            <a:alphaModFix/>
          </a:blip>
          <a:srcRect b="0" l="0" r="0" t="0"/>
          <a:stretch/>
        </p:blipFill>
        <p:spPr>
          <a:xfrm>
            <a:off x="9174423" y="2193217"/>
            <a:ext cx="2314613" cy="1706200"/>
          </a:xfrm>
          <a:prstGeom prst="rect">
            <a:avLst/>
          </a:prstGeom>
          <a:noFill/>
          <a:ln>
            <a:noFill/>
          </a:ln>
        </p:spPr>
      </p:pic>
      <p:pic>
        <p:nvPicPr>
          <p:cNvPr id="230" name="Google Shape;230;p35"/>
          <p:cNvPicPr preferRelativeResize="0"/>
          <p:nvPr/>
        </p:nvPicPr>
        <p:blipFill rotWithShape="1">
          <a:blip r:embed="rId5">
            <a:alphaModFix/>
          </a:blip>
          <a:srcRect b="0" l="0" r="0" t="0"/>
          <a:stretch/>
        </p:blipFill>
        <p:spPr>
          <a:xfrm>
            <a:off x="6613130" y="4074719"/>
            <a:ext cx="2314625" cy="1797975"/>
          </a:xfrm>
          <a:prstGeom prst="rect">
            <a:avLst/>
          </a:prstGeom>
          <a:noFill/>
          <a:ln>
            <a:noFill/>
          </a:ln>
        </p:spPr>
      </p:pic>
      <p:pic>
        <p:nvPicPr>
          <p:cNvPr id="231" name="Google Shape;231;p35"/>
          <p:cNvPicPr preferRelativeResize="0"/>
          <p:nvPr/>
        </p:nvPicPr>
        <p:blipFill rotWithShape="1">
          <a:blip r:embed="rId6">
            <a:alphaModFix/>
          </a:blip>
          <a:srcRect b="0" l="0" r="0" t="0"/>
          <a:stretch/>
        </p:blipFill>
        <p:spPr>
          <a:xfrm>
            <a:off x="9174411" y="4081323"/>
            <a:ext cx="2314625" cy="1797975"/>
          </a:xfrm>
          <a:prstGeom prst="rect">
            <a:avLst/>
          </a:prstGeom>
          <a:noFill/>
          <a:ln>
            <a:noFill/>
          </a:ln>
        </p:spPr>
      </p:pic>
      <p:sp>
        <p:nvSpPr>
          <p:cNvPr id="232" name="Google Shape;232;p35"/>
          <p:cNvSpPr txBox="1"/>
          <p:nvPr/>
        </p:nvSpPr>
        <p:spPr>
          <a:xfrm>
            <a:off x="6613130" y="5879298"/>
            <a:ext cx="4875906"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Arial"/>
                <a:ea typeface="Arial"/>
                <a:cs typeface="Arial"/>
                <a:sym typeface="Arial"/>
              </a:rPr>
              <a:t>Imagens: Horto de Plantas Medicinais  Prof. Francisco José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Arial"/>
                <a:ea typeface="Arial"/>
                <a:cs typeface="Arial"/>
                <a:sym typeface="Arial"/>
              </a:rPr>
              <a:t>de Abreu Matos - UFC Fonte: MaryAnne Bandeira</a:t>
            </a:r>
            <a:endParaRPr b="0" i="0" sz="1200" u="none" cap="none" strike="noStrike">
              <a:solidFill>
                <a:schemeClr val="dk1"/>
              </a:solidFill>
              <a:latin typeface="Arial"/>
              <a:ea typeface="Arial"/>
              <a:cs typeface="Arial"/>
              <a:sym typeface="Arial"/>
            </a:endParaRPr>
          </a:p>
        </p:txBody>
      </p:sp>
      <p:sp>
        <p:nvSpPr>
          <p:cNvPr id="233" name="Google Shape;233;p35"/>
          <p:cNvSpPr txBox="1"/>
          <p:nvPr/>
        </p:nvSpPr>
        <p:spPr>
          <a:xfrm>
            <a:off x="626960" y="1297971"/>
            <a:ext cx="11251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TÉCNICAS E MARCOS LEGAIS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gd6428e7c40_1_76"/>
          <p:cNvPicPr preferRelativeResize="0"/>
          <p:nvPr/>
        </p:nvPicPr>
        <p:blipFill rotWithShape="1">
          <a:blip r:embed="rId3">
            <a:alphaModFix/>
          </a:blip>
          <a:srcRect b="0" l="0" r="0" t="0"/>
          <a:stretch/>
        </p:blipFill>
        <p:spPr>
          <a:xfrm>
            <a:off x="3974021" y="2200381"/>
            <a:ext cx="1989019" cy="878483"/>
          </a:xfrm>
          <a:prstGeom prst="rect">
            <a:avLst/>
          </a:prstGeom>
          <a:noFill/>
          <a:ln>
            <a:noFill/>
          </a:ln>
        </p:spPr>
      </p:pic>
      <p:grpSp>
        <p:nvGrpSpPr>
          <p:cNvPr id="240" name="Google Shape;240;gd6428e7c40_1_76"/>
          <p:cNvGrpSpPr/>
          <p:nvPr/>
        </p:nvGrpSpPr>
        <p:grpSpPr>
          <a:xfrm>
            <a:off x="823316" y="3263078"/>
            <a:ext cx="5287439" cy="2921809"/>
            <a:chOff x="731875" y="2988755"/>
            <a:chExt cx="5287439" cy="2921809"/>
          </a:xfrm>
        </p:grpSpPr>
        <p:pic>
          <p:nvPicPr>
            <p:cNvPr id="241" name="Google Shape;241;gd6428e7c40_1_76"/>
            <p:cNvPicPr preferRelativeResize="0"/>
            <p:nvPr/>
          </p:nvPicPr>
          <p:blipFill rotWithShape="1">
            <a:blip r:embed="rId4">
              <a:alphaModFix/>
            </a:blip>
            <a:srcRect b="0" l="0" r="0" t="0"/>
            <a:stretch/>
          </p:blipFill>
          <p:spPr>
            <a:xfrm flipH="1">
              <a:off x="2445930" y="2988755"/>
              <a:ext cx="2619796" cy="2216414"/>
            </a:xfrm>
            <a:prstGeom prst="rect">
              <a:avLst/>
            </a:prstGeom>
            <a:noFill/>
            <a:ln>
              <a:noFill/>
            </a:ln>
          </p:spPr>
        </p:pic>
        <p:pic>
          <p:nvPicPr>
            <p:cNvPr id="242" name="Google Shape;242;gd6428e7c40_1_76"/>
            <p:cNvPicPr preferRelativeResize="0"/>
            <p:nvPr/>
          </p:nvPicPr>
          <p:blipFill rotWithShape="1">
            <a:blip r:embed="rId4">
              <a:alphaModFix/>
            </a:blip>
            <a:srcRect b="0" l="0" r="0" t="0"/>
            <a:stretch/>
          </p:blipFill>
          <p:spPr>
            <a:xfrm flipH="1">
              <a:off x="731875" y="2988755"/>
              <a:ext cx="2619796" cy="2216414"/>
            </a:xfrm>
            <a:prstGeom prst="rect">
              <a:avLst/>
            </a:prstGeom>
            <a:noFill/>
            <a:ln>
              <a:noFill/>
            </a:ln>
          </p:spPr>
        </p:pic>
        <p:pic>
          <p:nvPicPr>
            <p:cNvPr id="243" name="Google Shape;243;gd6428e7c40_1_76"/>
            <p:cNvPicPr preferRelativeResize="0"/>
            <p:nvPr/>
          </p:nvPicPr>
          <p:blipFill rotWithShape="1">
            <a:blip r:embed="rId4">
              <a:alphaModFix/>
            </a:blip>
            <a:srcRect b="0" l="0" r="0" t="0"/>
            <a:stretch/>
          </p:blipFill>
          <p:spPr>
            <a:xfrm flipH="1">
              <a:off x="3399518" y="2988755"/>
              <a:ext cx="2619796" cy="2216414"/>
            </a:xfrm>
            <a:prstGeom prst="rect">
              <a:avLst/>
            </a:prstGeom>
            <a:noFill/>
            <a:ln>
              <a:noFill/>
            </a:ln>
          </p:spPr>
        </p:pic>
        <p:pic>
          <p:nvPicPr>
            <p:cNvPr id="244" name="Google Shape;244;gd6428e7c40_1_76"/>
            <p:cNvPicPr preferRelativeResize="0"/>
            <p:nvPr/>
          </p:nvPicPr>
          <p:blipFill rotWithShape="1">
            <a:blip r:embed="rId4">
              <a:alphaModFix/>
            </a:blip>
            <a:srcRect b="0" l="0" r="0" t="0"/>
            <a:stretch/>
          </p:blipFill>
          <p:spPr>
            <a:xfrm flipH="1">
              <a:off x="731875" y="3694150"/>
              <a:ext cx="2619796" cy="2216414"/>
            </a:xfrm>
            <a:prstGeom prst="rect">
              <a:avLst/>
            </a:prstGeom>
            <a:noFill/>
            <a:ln>
              <a:noFill/>
            </a:ln>
          </p:spPr>
        </p:pic>
        <p:pic>
          <p:nvPicPr>
            <p:cNvPr id="245" name="Google Shape;245;gd6428e7c40_1_76"/>
            <p:cNvPicPr preferRelativeResize="0"/>
            <p:nvPr/>
          </p:nvPicPr>
          <p:blipFill rotWithShape="1">
            <a:blip r:embed="rId4">
              <a:alphaModFix/>
            </a:blip>
            <a:srcRect b="0" l="0" r="0" t="0"/>
            <a:stretch/>
          </p:blipFill>
          <p:spPr>
            <a:xfrm flipH="1">
              <a:off x="3399518" y="3694150"/>
              <a:ext cx="2619796" cy="2216414"/>
            </a:xfrm>
            <a:prstGeom prst="rect">
              <a:avLst/>
            </a:prstGeom>
            <a:noFill/>
            <a:ln>
              <a:noFill/>
            </a:ln>
          </p:spPr>
        </p:pic>
        <p:pic>
          <p:nvPicPr>
            <p:cNvPr id="246" name="Google Shape;246;gd6428e7c40_1_76"/>
            <p:cNvPicPr preferRelativeResize="0"/>
            <p:nvPr/>
          </p:nvPicPr>
          <p:blipFill rotWithShape="1">
            <a:blip r:embed="rId4">
              <a:alphaModFix/>
            </a:blip>
            <a:srcRect b="0" l="0" r="0" t="0"/>
            <a:stretch/>
          </p:blipFill>
          <p:spPr>
            <a:xfrm flipH="1">
              <a:off x="2445930" y="3694150"/>
              <a:ext cx="2619796" cy="2216414"/>
            </a:xfrm>
            <a:prstGeom prst="rect">
              <a:avLst/>
            </a:prstGeom>
            <a:noFill/>
            <a:ln>
              <a:noFill/>
            </a:ln>
          </p:spPr>
        </p:pic>
      </p:grpSp>
      <p:sp>
        <p:nvSpPr>
          <p:cNvPr id="247" name="Google Shape;247;gd6428e7c40_1_76"/>
          <p:cNvSpPr txBox="1"/>
          <p:nvPr/>
        </p:nvSpPr>
        <p:spPr>
          <a:xfrm>
            <a:off x="1094592" y="3431562"/>
            <a:ext cx="4770900" cy="2400627"/>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Enfatizamos a abordagem deste programa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na Aula 2.1  - O Programa Farmácias Vivas - Unidade 2 desta Etapa 2  do curso por servir de modelo para grande parte das ações</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 programas de plantas medicinais e fitoterápicos dos municípios brasileiros. </a:t>
            </a:r>
            <a:endParaRPr b="1" i="0" sz="1400" u="none" cap="none" strike="noStrike">
              <a:solidFill>
                <a:schemeClr val="lt1"/>
              </a:solidFill>
              <a:latin typeface="Arial"/>
              <a:ea typeface="Arial"/>
              <a:cs typeface="Arial"/>
              <a:sym typeface="Arial"/>
            </a:endParaRPr>
          </a:p>
        </p:txBody>
      </p:sp>
      <p:pic>
        <p:nvPicPr>
          <p:cNvPr id="248" name="Google Shape;248;gd6428e7c40_1_76"/>
          <p:cNvPicPr preferRelativeResize="0"/>
          <p:nvPr/>
        </p:nvPicPr>
        <p:blipFill rotWithShape="1">
          <a:blip r:embed="rId5">
            <a:alphaModFix/>
          </a:blip>
          <a:srcRect b="0" l="0" r="0" t="0"/>
          <a:stretch/>
        </p:blipFill>
        <p:spPr>
          <a:xfrm>
            <a:off x="6535013" y="2200381"/>
            <a:ext cx="4793517" cy="3399298"/>
          </a:xfrm>
          <a:prstGeom prst="rect">
            <a:avLst/>
          </a:prstGeom>
          <a:noFill/>
          <a:ln>
            <a:noFill/>
          </a:ln>
        </p:spPr>
      </p:pic>
      <p:sp>
        <p:nvSpPr>
          <p:cNvPr id="249" name="Google Shape;249;gd6428e7c40_1_76"/>
          <p:cNvSpPr txBox="1"/>
          <p:nvPr/>
        </p:nvSpPr>
        <p:spPr>
          <a:xfrm>
            <a:off x="6535014" y="5607391"/>
            <a:ext cx="4793516"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Arial"/>
                <a:ea typeface="Arial"/>
                <a:cs typeface="Arial"/>
                <a:sym typeface="Arial"/>
              </a:rPr>
              <a:t>Imagem: </a:t>
            </a:r>
            <a:r>
              <a:rPr b="0" i="1" lang="pt-BR" sz="1200" u="none" cap="none" strike="noStrike">
                <a:solidFill>
                  <a:srgbClr val="191B26"/>
                </a:solidFill>
                <a:latin typeface="Arial"/>
                <a:ea typeface="Arial"/>
                <a:cs typeface="Arial"/>
                <a:sym typeface="Arial"/>
              </a:rPr>
              <a:t>Moringa oleifera</a:t>
            </a:r>
            <a:r>
              <a:rPr b="0" i="0" lang="pt-BR" sz="1200" u="none" cap="none" strike="noStrike">
                <a:solidFill>
                  <a:srgbClr val="191B26"/>
                </a:solidFill>
                <a:latin typeface="Arial"/>
                <a:ea typeface="Arial"/>
                <a:cs typeface="Arial"/>
                <a:sym typeface="Arial"/>
              </a:rPr>
              <a:t> Lam.</a:t>
            </a:r>
            <a:endParaRPr b="0" i="0" sz="1200" u="none" cap="none" strike="noStrike">
              <a:solidFill>
                <a:srgbClr val="191B2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Arial"/>
                <a:ea typeface="Arial"/>
                <a:cs typeface="Arial"/>
                <a:sym typeface="Arial"/>
              </a:rPr>
              <a:t>Fonte:  </a:t>
            </a:r>
            <a:r>
              <a:rPr b="0" i="0" lang="pt-BR" sz="1200" u="sng" cap="none" strike="noStrike">
                <a:solidFill>
                  <a:srgbClr val="191B26"/>
                </a:solidFill>
                <a:latin typeface="Arial"/>
                <a:ea typeface="Arial"/>
                <a:cs typeface="Arial"/>
                <a:sym typeface="Arial"/>
                <a:hlinkClick r:id="rId6">
                  <a:extLst>
                    <a:ext uri="{A12FA001-AC4F-418D-AE19-62706E023703}">
                      <ahyp:hlinkClr val="tx"/>
                    </a:ext>
                  </a:extLst>
                </a:hlinkClick>
              </a:rPr>
              <a:t>feraugustodesign</a:t>
            </a:r>
            <a:r>
              <a:rPr b="0" i="0" lang="pt-BR" sz="1200" u="none" cap="none" strike="noStrike">
                <a:solidFill>
                  <a:srgbClr val="191B26"/>
                </a:solidFill>
                <a:latin typeface="Arial"/>
                <a:ea typeface="Arial"/>
                <a:cs typeface="Arial"/>
                <a:sym typeface="Arial"/>
              </a:rPr>
              <a:t> por </a:t>
            </a:r>
            <a:r>
              <a:rPr b="0" i="0" lang="pt-BR" sz="1200" u="sng" cap="none" strike="noStrike">
                <a:solidFill>
                  <a:srgbClr val="191B26"/>
                </a:solidFill>
                <a:latin typeface="Arial"/>
                <a:ea typeface="Arial"/>
                <a:cs typeface="Arial"/>
                <a:sym typeface="Arial"/>
                <a:hlinkClick r:id="rId7">
                  <a:extLst>
                    <a:ext uri="{A12FA001-AC4F-418D-AE19-62706E023703}">
                      <ahyp:hlinkClr val="tx"/>
                    </a:ext>
                  </a:extLst>
                </a:hlinkClick>
              </a:rPr>
              <a:t>Pixabay</a:t>
            </a:r>
            <a:r>
              <a:rPr b="0" i="0" lang="pt-BR" sz="1200" u="none" cap="none" strike="noStrike">
                <a:solidFill>
                  <a:srgbClr val="191B26"/>
                </a:solidFill>
                <a:highlight>
                  <a:srgbClr val="FFFFFF"/>
                </a:highlight>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250" name="Google Shape;250;gd6428e7c40_1_76"/>
          <p:cNvSpPr txBox="1"/>
          <p:nvPr/>
        </p:nvSpPr>
        <p:spPr>
          <a:xfrm>
            <a:off x="626960" y="1297971"/>
            <a:ext cx="7040937" cy="4377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TÉCNICAS E MARCOS LEGAIS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5"/>
          <p:cNvSpPr txBox="1"/>
          <p:nvPr/>
        </p:nvSpPr>
        <p:spPr>
          <a:xfrm>
            <a:off x="719927" y="1807694"/>
            <a:ext cx="5412586" cy="15696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Conhecer as principais políticas públicas que norteiam a introdução, de forma segura e racional, das plantas medicinais e fitoterápicos no Sistema Único de Saúde, como recurso terapêutico.</a:t>
            </a:r>
            <a:endParaRPr b="0" i="0" sz="1600" u="none" cap="none" strike="noStrike">
              <a:solidFill>
                <a:schemeClr val="dk1"/>
              </a:solidFill>
              <a:latin typeface="Helvetica Neue"/>
              <a:ea typeface="Helvetica Neue"/>
              <a:cs typeface="Helvetica Neue"/>
              <a:sym typeface="Helvetica Neue"/>
            </a:endParaRPr>
          </a:p>
        </p:txBody>
      </p:sp>
      <p:sp>
        <p:nvSpPr>
          <p:cNvPr id="41" name="Google Shape;41;p5"/>
          <p:cNvSpPr txBox="1"/>
          <p:nvPr/>
        </p:nvSpPr>
        <p:spPr>
          <a:xfrm>
            <a:off x="644014" y="1319126"/>
            <a:ext cx="4843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1. OBJETIVOS</a:t>
            </a:r>
            <a:endParaRPr b="0" i="0" sz="2000" u="none" cap="none" strike="noStrike">
              <a:solidFill>
                <a:srgbClr val="367D55"/>
              </a:solidFill>
              <a:latin typeface="Arial"/>
              <a:ea typeface="Arial"/>
              <a:cs typeface="Arial"/>
              <a:sym typeface="Arial"/>
            </a:endParaRPr>
          </a:p>
        </p:txBody>
      </p:sp>
      <p:sp>
        <p:nvSpPr>
          <p:cNvPr id="42" name="Google Shape;42;p5"/>
          <p:cNvSpPr txBox="1"/>
          <p:nvPr/>
        </p:nvSpPr>
        <p:spPr>
          <a:xfrm>
            <a:off x="719927" y="3759703"/>
            <a:ext cx="4843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2. PRÉ-REQUISITOS</a:t>
            </a:r>
            <a:endParaRPr b="0" i="0" sz="2000" u="none" cap="none" strike="noStrike">
              <a:solidFill>
                <a:srgbClr val="367D55"/>
              </a:solidFill>
              <a:latin typeface="Arial"/>
              <a:ea typeface="Arial"/>
              <a:cs typeface="Arial"/>
              <a:sym typeface="Arial"/>
            </a:endParaRPr>
          </a:p>
        </p:txBody>
      </p:sp>
      <p:sp>
        <p:nvSpPr>
          <p:cNvPr id="43" name="Google Shape;43;p5"/>
          <p:cNvSpPr txBox="1"/>
          <p:nvPr/>
        </p:nvSpPr>
        <p:spPr>
          <a:xfrm>
            <a:off x="719927" y="4115978"/>
            <a:ext cx="5412586" cy="12002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Aula 1.1 - Aspectos Epidemiológicos, Demográficos e Sociais relacionados às Feridas Agudas e Crônicas no Sistema Único de Saúde. Etapa 1 – Unidade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36"/>
          <p:cNvGrpSpPr/>
          <p:nvPr/>
        </p:nvGrpSpPr>
        <p:grpSpPr>
          <a:xfrm>
            <a:off x="504630" y="1876717"/>
            <a:ext cx="11291130" cy="4538687"/>
            <a:chOff x="583008" y="1876717"/>
            <a:chExt cx="11090423" cy="4538687"/>
          </a:xfrm>
        </p:grpSpPr>
        <p:grpSp>
          <p:nvGrpSpPr>
            <p:cNvPr id="257" name="Google Shape;257;p36"/>
            <p:cNvGrpSpPr/>
            <p:nvPr/>
          </p:nvGrpSpPr>
          <p:grpSpPr>
            <a:xfrm flipH="1" rot="10800000">
              <a:off x="583008" y="1876717"/>
              <a:ext cx="7067063" cy="3036458"/>
              <a:chOff x="1216029" y="1980208"/>
              <a:chExt cx="10012622" cy="4302057"/>
            </a:xfrm>
          </p:grpSpPr>
          <p:pic>
            <p:nvPicPr>
              <p:cNvPr id="258" name="Google Shape;258;p36"/>
              <p:cNvPicPr preferRelativeResize="0"/>
              <p:nvPr/>
            </p:nvPicPr>
            <p:blipFill rotWithShape="1">
              <a:blip r:embed="rId3">
                <a:alphaModFix/>
              </a:blip>
              <a:srcRect b="0" l="0" r="0" t="0"/>
              <a:stretch/>
            </p:blipFill>
            <p:spPr>
              <a:xfrm flipH="1">
                <a:off x="1216029" y="1980208"/>
                <a:ext cx="5085021" cy="4302057"/>
              </a:xfrm>
              <a:prstGeom prst="rect">
                <a:avLst/>
              </a:prstGeom>
              <a:noFill/>
              <a:ln>
                <a:noFill/>
              </a:ln>
            </p:spPr>
          </p:pic>
          <p:pic>
            <p:nvPicPr>
              <p:cNvPr id="259" name="Google Shape;259;p36"/>
              <p:cNvPicPr preferRelativeResize="0"/>
              <p:nvPr/>
            </p:nvPicPr>
            <p:blipFill rotWithShape="1">
              <a:blip r:embed="rId3">
                <a:alphaModFix/>
              </a:blip>
              <a:srcRect b="0" l="0" r="0" t="0"/>
              <a:stretch/>
            </p:blipFill>
            <p:spPr>
              <a:xfrm flipH="1">
                <a:off x="3518963" y="1980208"/>
                <a:ext cx="5085021" cy="4302057"/>
              </a:xfrm>
              <a:prstGeom prst="rect">
                <a:avLst/>
              </a:prstGeom>
              <a:noFill/>
              <a:ln>
                <a:noFill/>
              </a:ln>
            </p:spPr>
          </p:pic>
          <p:pic>
            <p:nvPicPr>
              <p:cNvPr id="260" name="Google Shape;260;p36"/>
              <p:cNvPicPr preferRelativeResize="0"/>
              <p:nvPr/>
            </p:nvPicPr>
            <p:blipFill rotWithShape="1">
              <a:blip r:embed="rId3">
                <a:alphaModFix/>
              </a:blip>
              <a:srcRect b="0" l="0" r="0" t="0"/>
              <a:stretch/>
            </p:blipFill>
            <p:spPr>
              <a:xfrm flipH="1">
                <a:off x="6143630" y="1980208"/>
                <a:ext cx="5085021" cy="4302057"/>
              </a:xfrm>
              <a:prstGeom prst="rect">
                <a:avLst/>
              </a:prstGeom>
              <a:noFill/>
              <a:ln>
                <a:noFill/>
              </a:ln>
            </p:spPr>
          </p:pic>
        </p:grpSp>
        <p:grpSp>
          <p:nvGrpSpPr>
            <p:cNvPr id="261" name="Google Shape;261;p36"/>
            <p:cNvGrpSpPr/>
            <p:nvPr/>
          </p:nvGrpSpPr>
          <p:grpSpPr>
            <a:xfrm flipH="1" rot="10800000">
              <a:off x="4606368" y="1876717"/>
              <a:ext cx="7067063" cy="3036458"/>
              <a:chOff x="1216029" y="1980208"/>
              <a:chExt cx="10012622" cy="4302057"/>
            </a:xfrm>
          </p:grpSpPr>
          <p:pic>
            <p:nvPicPr>
              <p:cNvPr id="262" name="Google Shape;262;p36"/>
              <p:cNvPicPr preferRelativeResize="0"/>
              <p:nvPr/>
            </p:nvPicPr>
            <p:blipFill rotWithShape="1">
              <a:blip r:embed="rId3">
                <a:alphaModFix/>
              </a:blip>
              <a:srcRect b="0" l="0" r="0" t="0"/>
              <a:stretch/>
            </p:blipFill>
            <p:spPr>
              <a:xfrm flipH="1">
                <a:off x="1216029" y="1980208"/>
                <a:ext cx="5085021" cy="4302057"/>
              </a:xfrm>
              <a:prstGeom prst="rect">
                <a:avLst/>
              </a:prstGeom>
              <a:noFill/>
              <a:ln>
                <a:noFill/>
              </a:ln>
            </p:spPr>
          </p:pic>
          <p:pic>
            <p:nvPicPr>
              <p:cNvPr id="263" name="Google Shape;263;p36"/>
              <p:cNvPicPr preferRelativeResize="0"/>
              <p:nvPr/>
            </p:nvPicPr>
            <p:blipFill rotWithShape="1">
              <a:blip r:embed="rId3">
                <a:alphaModFix/>
              </a:blip>
              <a:srcRect b="0" l="0" r="0" t="0"/>
              <a:stretch/>
            </p:blipFill>
            <p:spPr>
              <a:xfrm flipH="1">
                <a:off x="3518963" y="1980208"/>
                <a:ext cx="5085021" cy="4302057"/>
              </a:xfrm>
              <a:prstGeom prst="rect">
                <a:avLst/>
              </a:prstGeom>
              <a:noFill/>
              <a:ln>
                <a:noFill/>
              </a:ln>
            </p:spPr>
          </p:pic>
          <p:pic>
            <p:nvPicPr>
              <p:cNvPr id="264" name="Google Shape;264;p36"/>
              <p:cNvPicPr preferRelativeResize="0"/>
              <p:nvPr/>
            </p:nvPicPr>
            <p:blipFill rotWithShape="1">
              <a:blip r:embed="rId3">
                <a:alphaModFix/>
              </a:blip>
              <a:srcRect b="0" l="0" r="0" t="0"/>
              <a:stretch/>
            </p:blipFill>
            <p:spPr>
              <a:xfrm flipH="1">
                <a:off x="6143630" y="1980208"/>
                <a:ext cx="5085021" cy="4302057"/>
              </a:xfrm>
              <a:prstGeom prst="rect">
                <a:avLst/>
              </a:prstGeom>
              <a:noFill/>
              <a:ln>
                <a:noFill/>
              </a:ln>
            </p:spPr>
          </p:pic>
        </p:grpSp>
        <p:grpSp>
          <p:nvGrpSpPr>
            <p:cNvPr id="265" name="Google Shape;265;p36"/>
            <p:cNvGrpSpPr/>
            <p:nvPr/>
          </p:nvGrpSpPr>
          <p:grpSpPr>
            <a:xfrm flipH="1" rot="10800000">
              <a:off x="583008" y="3378946"/>
              <a:ext cx="7067063" cy="3036458"/>
              <a:chOff x="1216029" y="1980208"/>
              <a:chExt cx="10012622" cy="4302057"/>
            </a:xfrm>
          </p:grpSpPr>
          <p:pic>
            <p:nvPicPr>
              <p:cNvPr id="266" name="Google Shape;266;p36"/>
              <p:cNvPicPr preferRelativeResize="0"/>
              <p:nvPr/>
            </p:nvPicPr>
            <p:blipFill rotWithShape="1">
              <a:blip r:embed="rId3">
                <a:alphaModFix/>
              </a:blip>
              <a:srcRect b="0" l="0" r="0" t="0"/>
              <a:stretch/>
            </p:blipFill>
            <p:spPr>
              <a:xfrm flipH="1">
                <a:off x="1216029" y="1980208"/>
                <a:ext cx="5085021" cy="4302057"/>
              </a:xfrm>
              <a:prstGeom prst="rect">
                <a:avLst/>
              </a:prstGeom>
              <a:noFill/>
              <a:ln>
                <a:noFill/>
              </a:ln>
            </p:spPr>
          </p:pic>
          <p:pic>
            <p:nvPicPr>
              <p:cNvPr id="267" name="Google Shape;267;p36"/>
              <p:cNvPicPr preferRelativeResize="0"/>
              <p:nvPr/>
            </p:nvPicPr>
            <p:blipFill rotWithShape="1">
              <a:blip r:embed="rId3">
                <a:alphaModFix/>
              </a:blip>
              <a:srcRect b="0" l="0" r="0" t="0"/>
              <a:stretch/>
            </p:blipFill>
            <p:spPr>
              <a:xfrm flipH="1">
                <a:off x="3518963" y="1980208"/>
                <a:ext cx="5085021" cy="4302057"/>
              </a:xfrm>
              <a:prstGeom prst="rect">
                <a:avLst/>
              </a:prstGeom>
              <a:noFill/>
              <a:ln>
                <a:noFill/>
              </a:ln>
            </p:spPr>
          </p:pic>
          <p:pic>
            <p:nvPicPr>
              <p:cNvPr id="268" name="Google Shape;268;p36"/>
              <p:cNvPicPr preferRelativeResize="0"/>
              <p:nvPr/>
            </p:nvPicPr>
            <p:blipFill rotWithShape="1">
              <a:blip r:embed="rId3">
                <a:alphaModFix/>
              </a:blip>
              <a:srcRect b="0" l="0" r="0" t="0"/>
              <a:stretch/>
            </p:blipFill>
            <p:spPr>
              <a:xfrm flipH="1">
                <a:off x="6143630" y="1980208"/>
                <a:ext cx="5085021" cy="4302057"/>
              </a:xfrm>
              <a:prstGeom prst="rect">
                <a:avLst/>
              </a:prstGeom>
              <a:noFill/>
              <a:ln>
                <a:noFill/>
              </a:ln>
            </p:spPr>
          </p:pic>
        </p:grpSp>
        <p:grpSp>
          <p:nvGrpSpPr>
            <p:cNvPr id="269" name="Google Shape;269;p36"/>
            <p:cNvGrpSpPr/>
            <p:nvPr/>
          </p:nvGrpSpPr>
          <p:grpSpPr>
            <a:xfrm flipH="1" rot="10800000">
              <a:off x="4606368" y="3378946"/>
              <a:ext cx="7067063" cy="3036458"/>
              <a:chOff x="1216029" y="1980208"/>
              <a:chExt cx="10012622" cy="4302057"/>
            </a:xfrm>
          </p:grpSpPr>
          <p:pic>
            <p:nvPicPr>
              <p:cNvPr id="270" name="Google Shape;270;p36"/>
              <p:cNvPicPr preferRelativeResize="0"/>
              <p:nvPr/>
            </p:nvPicPr>
            <p:blipFill rotWithShape="1">
              <a:blip r:embed="rId3">
                <a:alphaModFix/>
              </a:blip>
              <a:srcRect b="0" l="0" r="0" t="0"/>
              <a:stretch/>
            </p:blipFill>
            <p:spPr>
              <a:xfrm flipH="1">
                <a:off x="1216029" y="1980208"/>
                <a:ext cx="5085021" cy="4302057"/>
              </a:xfrm>
              <a:prstGeom prst="rect">
                <a:avLst/>
              </a:prstGeom>
              <a:noFill/>
              <a:ln>
                <a:noFill/>
              </a:ln>
            </p:spPr>
          </p:pic>
          <p:pic>
            <p:nvPicPr>
              <p:cNvPr id="271" name="Google Shape;271;p36"/>
              <p:cNvPicPr preferRelativeResize="0"/>
              <p:nvPr/>
            </p:nvPicPr>
            <p:blipFill rotWithShape="1">
              <a:blip r:embed="rId3">
                <a:alphaModFix/>
              </a:blip>
              <a:srcRect b="0" l="0" r="0" t="0"/>
              <a:stretch/>
            </p:blipFill>
            <p:spPr>
              <a:xfrm flipH="1">
                <a:off x="3518963" y="1980208"/>
                <a:ext cx="5085021" cy="4302057"/>
              </a:xfrm>
              <a:prstGeom prst="rect">
                <a:avLst/>
              </a:prstGeom>
              <a:noFill/>
              <a:ln>
                <a:noFill/>
              </a:ln>
            </p:spPr>
          </p:pic>
          <p:pic>
            <p:nvPicPr>
              <p:cNvPr id="272" name="Google Shape;272;p36"/>
              <p:cNvPicPr preferRelativeResize="0"/>
              <p:nvPr/>
            </p:nvPicPr>
            <p:blipFill rotWithShape="1">
              <a:blip r:embed="rId3">
                <a:alphaModFix/>
              </a:blip>
              <a:srcRect b="0" l="0" r="0" t="0"/>
              <a:stretch/>
            </p:blipFill>
            <p:spPr>
              <a:xfrm flipH="1">
                <a:off x="6143630" y="1980208"/>
                <a:ext cx="5085021" cy="4302057"/>
              </a:xfrm>
              <a:prstGeom prst="rect">
                <a:avLst/>
              </a:prstGeom>
              <a:noFill/>
              <a:ln>
                <a:noFill/>
              </a:ln>
            </p:spPr>
          </p:pic>
        </p:grpSp>
      </p:grpSp>
      <p:pic>
        <p:nvPicPr>
          <p:cNvPr id="273" name="Google Shape;273;p36"/>
          <p:cNvPicPr preferRelativeResize="0"/>
          <p:nvPr/>
        </p:nvPicPr>
        <p:blipFill rotWithShape="1">
          <a:blip r:embed="rId4">
            <a:alphaModFix/>
          </a:blip>
          <a:srcRect b="0" l="0" r="0" t="0"/>
          <a:stretch/>
        </p:blipFill>
        <p:spPr>
          <a:xfrm>
            <a:off x="10147287" y="1334282"/>
            <a:ext cx="1107023" cy="1107023"/>
          </a:xfrm>
          <a:prstGeom prst="rect">
            <a:avLst/>
          </a:prstGeom>
          <a:noFill/>
          <a:ln>
            <a:noFill/>
          </a:ln>
        </p:spPr>
      </p:pic>
      <p:sp>
        <p:nvSpPr>
          <p:cNvPr id="274" name="Google Shape;274;p36"/>
          <p:cNvSpPr txBox="1"/>
          <p:nvPr/>
        </p:nvSpPr>
        <p:spPr>
          <a:xfrm>
            <a:off x="872375" y="2126367"/>
            <a:ext cx="10671302" cy="415494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  PNPIC propôs, em relação à fitoterapia, que a implementação de ações e serviços</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relativos às plantas medicinais e fitoterápicos fosse realizada pelas Secretarias de Saúde dos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estados e municípios, e do Distrito Federal, com ênfase na Atenção Primária (BRASIL, 2006). </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600"/>
              <a:buFont typeface="Arial"/>
              <a:buNone/>
            </a:pPr>
            <a:r>
              <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Diante deste direcionamento, alguns serviços municipais , estaduais e Distrito Federal já estabeleceram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o uso de plantas medicinais e fitoterápicos na Atenção Primária à Saúde. </a:t>
            </a:r>
            <a:endParaRPr/>
          </a:p>
          <a:p>
            <a:pPr indent="0" lvl="0" marL="0" marR="0" rtl="0" algn="l">
              <a:lnSpc>
                <a:spcPct val="150000"/>
              </a:lnSpc>
              <a:spcBef>
                <a:spcPts val="0"/>
              </a:spcBef>
              <a:spcAft>
                <a:spcPts val="0"/>
              </a:spcAft>
              <a:buClr>
                <a:srgbClr val="000000"/>
              </a:buClr>
              <a:buSzPts val="1600"/>
              <a:buFont typeface="Arial"/>
              <a:buNone/>
            </a:pPr>
            <a:r>
              <a:t/>
            </a:r>
            <a:endParaRPr b="1" i="0" sz="16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Portanto, os municípios e os estados têm autonomia para decidir quanto à aquisição das plantas medicinais e dos fitoterápicos a serem dispensados na assistência Primária à Saúde através  de contratação de farmácias especializadas, criação as próprias farmácias municipais de manipulaçõa  ou implantar o Programa Farmácias Vivas, arranjos com a agricultura familiar e dentre outras possibilidades. </a:t>
            </a:r>
            <a:endParaRPr b="0" i="0" sz="1400" u="none" cap="none" strike="noStrike">
              <a:solidFill>
                <a:srgbClr val="000000"/>
              </a:solidFill>
              <a:highlight>
                <a:srgbClr val="00FF00"/>
              </a:highlight>
              <a:latin typeface="Arial"/>
              <a:ea typeface="Arial"/>
              <a:cs typeface="Arial"/>
              <a:sym typeface="Arial"/>
            </a:endParaRPr>
          </a:p>
        </p:txBody>
      </p:sp>
      <p:sp>
        <p:nvSpPr>
          <p:cNvPr id="275" name="Google Shape;275;p36"/>
          <p:cNvSpPr txBox="1"/>
          <p:nvPr/>
        </p:nvSpPr>
        <p:spPr>
          <a:xfrm>
            <a:off x="626960" y="1297971"/>
            <a:ext cx="7067063"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TÉCNICAS E MARCOS LEGAIS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pSp>
        <p:nvGrpSpPr>
          <p:cNvPr id="281" name="Google Shape;281;p37"/>
          <p:cNvGrpSpPr/>
          <p:nvPr/>
        </p:nvGrpSpPr>
        <p:grpSpPr>
          <a:xfrm>
            <a:off x="6313224" y="1816882"/>
            <a:ext cx="5308901" cy="4495481"/>
            <a:chOff x="6313224" y="1529497"/>
            <a:chExt cx="5308901" cy="4495481"/>
          </a:xfrm>
        </p:grpSpPr>
        <p:pic>
          <p:nvPicPr>
            <p:cNvPr id="282" name="Google Shape;282;p37"/>
            <p:cNvPicPr preferRelativeResize="0"/>
            <p:nvPr/>
          </p:nvPicPr>
          <p:blipFill rotWithShape="1">
            <a:blip r:embed="rId3">
              <a:alphaModFix/>
            </a:blip>
            <a:srcRect b="0" l="0" r="0" t="0"/>
            <a:stretch/>
          </p:blipFill>
          <p:spPr>
            <a:xfrm rot="10800000">
              <a:off x="6313224" y="1529497"/>
              <a:ext cx="3654039" cy="3036458"/>
            </a:xfrm>
            <a:prstGeom prst="rect">
              <a:avLst/>
            </a:prstGeom>
            <a:noFill/>
            <a:ln>
              <a:noFill/>
            </a:ln>
          </p:spPr>
        </p:pic>
        <p:pic>
          <p:nvPicPr>
            <p:cNvPr id="283" name="Google Shape;283;p37"/>
            <p:cNvPicPr preferRelativeResize="0"/>
            <p:nvPr/>
          </p:nvPicPr>
          <p:blipFill rotWithShape="1">
            <a:blip r:embed="rId3">
              <a:alphaModFix/>
            </a:blip>
            <a:srcRect b="0" l="0" r="0" t="0"/>
            <a:stretch/>
          </p:blipFill>
          <p:spPr>
            <a:xfrm rot="10800000">
              <a:off x="7968086" y="1529497"/>
              <a:ext cx="3654039" cy="3036458"/>
            </a:xfrm>
            <a:prstGeom prst="rect">
              <a:avLst/>
            </a:prstGeom>
            <a:noFill/>
            <a:ln>
              <a:noFill/>
            </a:ln>
          </p:spPr>
        </p:pic>
        <p:pic>
          <p:nvPicPr>
            <p:cNvPr id="284" name="Google Shape;284;p37"/>
            <p:cNvPicPr preferRelativeResize="0"/>
            <p:nvPr/>
          </p:nvPicPr>
          <p:blipFill rotWithShape="1">
            <a:blip r:embed="rId3">
              <a:alphaModFix/>
            </a:blip>
            <a:srcRect b="0" l="0" r="0" t="0"/>
            <a:stretch/>
          </p:blipFill>
          <p:spPr>
            <a:xfrm rot="10800000">
              <a:off x="6313224" y="2988520"/>
              <a:ext cx="3654039" cy="3036458"/>
            </a:xfrm>
            <a:prstGeom prst="rect">
              <a:avLst/>
            </a:prstGeom>
            <a:noFill/>
            <a:ln>
              <a:noFill/>
            </a:ln>
          </p:spPr>
        </p:pic>
        <p:pic>
          <p:nvPicPr>
            <p:cNvPr id="285" name="Google Shape;285;p37"/>
            <p:cNvPicPr preferRelativeResize="0"/>
            <p:nvPr/>
          </p:nvPicPr>
          <p:blipFill rotWithShape="1">
            <a:blip r:embed="rId3">
              <a:alphaModFix/>
            </a:blip>
            <a:srcRect b="0" l="0" r="0" t="0"/>
            <a:stretch/>
          </p:blipFill>
          <p:spPr>
            <a:xfrm rot="10800000">
              <a:off x="7968086" y="2988520"/>
              <a:ext cx="3654039" cy="3036458"/>
            </a:xfrm>
            <a:prstGeom prst="rect">
              <a:avLst/>
            </a:prstGeom>
            <a:noFill/>
            <a:ln>
              <a:noFill/>
            </a:ln>
          </p:spPr>
        </p:pic>
      </p:grpSp>
      <p:pic>
        <p:nvPicPr>
          <p:cNvPr id="286" name="Google Shape;286;p37"/>
          <p:cNvPicPr preferRelativeResize="0"/>
          <p:nvPr/>
        </p:nvPicPr>
        <p:blipFill rotWithShape="1">
          <a:blip r:embed="rId4">
            <a:alphaModFix/>
          </a:blip>
          <a:srcRect b="0" l="0" r="0" t="0"/>
          <a:stretch/>
        </p:blipFill>
        <p:spPr>
          <a:xfrm>
            <a:off x="10061921" y="1281995"/>
            <a:ext cx="1204076" cy="1204076"/>
          </a:xfrm>
          <a:prstGeom prst="rect">
            <a:avLst/>
          </a:prstGeom>
          <a:noFill/>
          <a:ln>
            <a:noFill/>
          </a:ln>
        </p:spPr>
      </p:pic>
      <p:sp>
        <p:nvSpPr>
          <p:cNvPr id="287" name="Google Shape;287;p37"/>
          <p:cNvSpPr txBox="1"/>
          <p:nvPr/>
        </p:nvSpPr>
        <p:spPr>
          <a:xfrm>
            <a:off x="640002" y="2206625"/>
            <a:ext cx="5376600"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Tanto a Política Nacional de Práticas Integrativas e Complementares no SUS – PNPIC quanto a Política e Programa Nacional de Plantas Medicinais e Fitoterápicos  – PNPMF nortearam  a elaboração das diretrizes de novos marcos regulatórios para as iniciativas de saúde em fitoterapia no Brasil publicados pela Agência Nacional de Vigilância Sanitária - Anvisa, que envolvem desde o uso da biodiversidade até o conhecimento tradicional e outros documentos criados a partir de suas orientações, a serem apresentados  na Unidade 5 desta etapa do curso.</a:t>
            </a:r>
            <a:endParaRPr b="0" i="0" sz="1400" u="none" cap="none" strike="noStrike">
              <a:solidFill>
                <a:srgbClr val="000000"/>
              </a:solidFill>
              <a:latin typeface="Arial"/>
              <a:ea typeface="Arial"/>
              <a:cs typeface="Arial"/>
              <a:sym typeface="Arial"/>
            </a:endParaRPr>
          </a:p>
        </p:txBody>
      </p:sp>
      <p:sp>
        <p:nvSpPr>
          <p:cNvPr id="288" name="Google Shape;288;p37"/>
          <p:cNvSpPr txBox="1"/>
          <p:nvPr/>
        </p:nvSpPr>
        <p:spPr>
          <a:xfrm>
            <a:off x="6602271" y="2365164"/>
            <a:ext cx="4629600" cy="378561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Encontraremos em alguns municípios brasileiros serviços com a opção do emprego das plantas medicinais e fitoterápicos no tratamento de feridas aos usuários na Atenção Primária. Na Unidade 5 deste curso apresentamos diversas iniciativas de Programas e Projetos de Plantas Medicinais e Fitoterápicos para o Tratamento de Feridas no SUS implantados em municípios </a:t>
            </a:r>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e estados brasileiros.</a:t>
            </a:r>
            <a:endParaRPr b="1" i="0" sz="1600" u="none" cap="none" strike="noStrike">
              <a:solidFill>
                <a:schemeClr val="lt1"/>
              </a:solidFill>
              <a:latin typeface="Helvetica Neue"/>
              <a:ea typeface="Helvetica Neue"/>
              <a:cs typeface="Helvetica Neue"/>
              <a:sym typeface="Helvetica Neue"/>
            </a:endParaRPr>
          </a:p>
        </p:txBody>
      </p:sp>
      <p:sp>
        <p:nvSpPr>
          <p:cNvPr id="289" name="Google Shape;289;p37"/>
          <p:cNvSpPr txBox="1"/>
          <p:nvPr/>
        </p:nvSpPr>
        <p:spPr>
          <a:xfrm>
            <a:off x="569875" y="1268074"/>
            <a:ext cx="4002125"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67D55"/>
                </a:solidFill>
                <a:latin typeface="Helvetica Neue"/>
                <a:ea typeface="Helvetica Neue"/>
                <a:cs typeface="Helvetica Neue"/>
                <a:sym typeface="Helvetica Neue"/>
              </a:rPr>
              <a:t>6. CONSIDERAÇÕES FINAIS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gdaa99a3f4f_0_0"/>
          <p:cNvPicPr preferRelativeResize="0"/>
          <p:nvPr/>
        </p:nvPicPr>
        <p:blipFill rotWithShape="1">
          <a:blip r:embed="rId3">
            <a:alphaModFix/>
          </a:blip>
          <a:srcRect b="0" l="0" r="0" t="0"/>
          <a:stretch/>
        </p:blipFill>
        <p:spPr>
          <a:xfrm>
            <a:off x="723148" y="2660244"/>
            <a:ext cx="4946723" cy="3181350"/>
          </a:xfrm>
          <a:prstGeom prst="rect">
            <a:avLst/>
          </a:prstGeom>
          <a:noFill/>
          <a:ln>
            <a:noFill/>
          </a:ln>
        </p:spPr>
      </p:pic>
      <p:pic>
        <p:nvPicPr>
          <p:cNvPr id="296" name="Google Shape;296;gdaa99a3f4f_0_0"/>
          <p:cNvPicPr preferRelativeResize="0"/>
          <p:nvPr/>
        </p:nvPicPr>
        <p:blipFill rotWithShape="1">
          <a:blip r:embed="rId4">
            <a:alphaModFix/>
          </a:blip>
          <a:srcRect b="0" l="0" r="0" t="0"/>
          <a:stretch/>
        </p:blipFill>
        <p:spPr>
          <a:xfrm>
            <a:off x="723143" y="1399547"/>
            <a:ext cx="2633079" cy="942926"/>
          </a:xfrm>
          <a:prstGeom prst="rect">
            <a:avLst/>
          </a:prstGeom>
          <a:noFill/>
          <a:ln>
            <a:noFill/>
          </a:ln>
        </p:spPr>
      </p:pic>
      <p:sp>
        <p:nvSpPr>
          <p:cNvPr id="297" name="Google Shape;297;gdaa99a3f4f_0_0"/>
          <p:cNvSpPr txBox="1"/>
          <p:nvPr/>
        </p:nvSpPr>
        <p:spPr>
          <a:xfrm>
            <a:off x="6060036" y="1464144"/>
            <a:ext cx="5408816" cy="443415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800"/>
              <a:buFont typeface="Arial"/>
              <a:buNone/>
            </a:pPr>
            <a:r>
              <a:rPr b="0" i="0" lang="pt-BR" sz="1600" u="none" cap="none" strike="noStrike">
                <a:solidFill>
                  <a:schemeClr val="dk1"/>
                </a:solidFill>
                <a:latin typeface="Helvetica Neue"/>
                <a:ea typeface="Helvetica Neue"/>
                <a:cs typeface="Helvetica Neue"/>
                <a:sym typeface="Helvetica Neue"/>
              </a:rPr>
              <a:t>Agora é hora de testar sua compreensão sobre o conteúdo estudado nesta aula.</a:t>
            </a:r>
            <a:endParaRPr/>
          </a:p>
          <a:p>
            <a:pPr indent="0" lvl="0" marL="0" marR="0" rtl="0" algn="just">
              <a:lnSpc>
                <a:spcPct val="15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0" lvl="1"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O questionário a seguir possui </a:t>
            </a:r>
            <a:r>
              <a:rPr b="1" i="0" lang="pt-BR" sz="1600" u="none" cap="none" strike="noStrike">
                <a:solidFill>
                  <a:schemeClr val="dk1"/>
                </a:solidFill>
                <a:latin typeface="Helvetica Neue"/>
                <a:ea typeface="Helvetica Neue"/>
                <a:cs typeface="Helvetica Neue"/>
                <a:sym typeface="Helvetica Neue"/>
              </a:rPr>
              <a:t>cinco</a:t>
            </a:r>
            <a:r>
              <a:rPr b="0" i="0" lang="pt-BR" sz="1600" u="none" cap="none" strike="noStrike">
                <a:solidFill>
                  <a:schemeClr val="dk1"/>
                </a:solidFill>
                <a:latin typeface="Helvetica Neue"/>
                <a:ea typeface="Helvetica Neue"/>
                <a:cs typeface="Helvetica Neue"/>
                <a:sym typeface="Helvetica Neue"/>
              </a:rPr>
              <a:t> questões e após finalizá-lo você terá feedback.</a:t>
            </a:r>
            <a:endParaRPr/>
          </a:p>
          <a:p>
            <a:pPr indent="0" lvl="1"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1"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Em caso de dúvidas, sugerimos que retorne, quantas vezes for necessário, ao conteúdo teórico da aula para reestudo. Isso irá consolidar ainda mais a sua aprendizagem. </a:t>
            </a:r>
            <a:endParaRPr b="0" i="0" sz="1400" u="none" cap="none" strike="noStrike">
              <a:solidFill>
                <a:srgbClr val="000000"/>
              </a:solidFill>
              <a:latin typeface="Arial"/>
              <a:ea typeface="Arial"/>
              <a:cs typeface="Arial"/>
              <a:sym typeface="Arial"/>
            </a:endParaRPr>
          </a:p>
          <a:p>
            <a:pPr indent="0" lvl="1" marL="0" marR="0" rtl="0" algn="just">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1"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Clique             para responder ao questionário.	</a:t>
            </a:r>
            <a:endParaRPr b="0" i="0" sz="1400" u="none" cap="none" strike="noStrike">
              <a:solidFill>
                <a:srgbClr val="000000"/>
              </a:solidFill>
              <a:latin typeface="Arial"/>
              <a:ea typeface="Arial"/>
              <a:cs typeface="Arial"/>
              <a:sym typeface="Arial"/>
            </a:endParaRPr>
          </a:p>
        </p:txBody>
      </p:sp>
      <p:pic>
        <p:nvPicPr>
          <p:cNvPr id="298" name="Google Shape;298;gdaa99a3f4f_0_0"/>
          <p:cNvPicPr preferRelativeResize="0"/>
          <p:nvPr/>
        </p:nvPicPr>
        <p:blipFill rotWithShape="1">
          <a:blip r:embed="rId5">
            <a:alphaModFix/>
          </a:blip>
          <a:srcRect b="0" l="0" r="0" t="0"/>
          <a:stretch/>
        </p:blipFill>
        <p:spPr>
          <a:xfrm>
            <a:off x="6862800" y="5460028"/>
            <a:ext cx="490763" cy="4907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nvSpPr>
        <p:spPr>
          <a:xfrm>
            <a:off x="631384" y="1625062"/>
            <a:ext cx="10800000" cy="46473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Portaria n° 971, de 03 de maio de 2006. Aprova a Política Nacional de Práticas Integrativas e Complementares (PNPIC) no Sistema Único de Saúde, 2006b.  Disponível em: http://bvsms.saude.gov.br/bvs/saudelegis/gm/2006/prt0971_03_05_2006.html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Decreto n° 5.813, de 22 de junho de 2006. Aprova a Política Nacional de Plantas Medicinais e Fitoterápicos e dá outras providências, 2006. Disponível em: http://bvsms.saude.gov.br/bvs/publicacoes/politica_nacional_fitoterapicos.pdf.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Ministério da Saúde. Secretaria de Ciência Tecnologia e Insumos Estratégicos, Portaria Interministerial Nº 2960 de 09 de dezembro de 2008. Aprova o Programa Nacional de Plantas Medicinais e Fitoterápicos . Diário Oficial da República Federativa do Brasil. Brasília; DF, 10 de dezembro de 2008.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Portaria n° 886, de 20 de abril de 2010. Institui a Farmácia Viva no âmbito do Sistema Único de Saúde (SUS). Disponível em: http://bvsms.saude.gov.br/bvs/saudelegis/gm/2010/prt0886_20_04_2010.html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Ministério da Saúde, Secretaria de Ciência, Tecnologia e Insumos Estratégicos - Departamento de Ciência e Tecnologia – Parecer Técnico Científico – Avaliação de Múltiplas Tecnologias em Feridas Crônicas e Queimaduras. Brasília – DF, maio, 2011. Disponível em: </a:t>
            </a:r>
            <a:r>
              <a:rPr b="0" i="0" lang="pt-BR" sz="1400" u="sng" cap="none" strike="noStrike">
                <a:solidFill>
                  <a:srgbClr val="000000"/>
                </a:solidFill>
                <a:latin typeface="Helvetica Neue"/>
                <a:ea typeface="Helvetica Neue"/>
                <a:cs typeface="Helvetica Neue"/>
                <a:sym typeface="Helvetica Neue"/>
                <a:hlinkClick r:id="rId3">
                  <a:extLst>
                    <a:ext uri="{A12FA001-AC4F-418D-AE19-62706E023703}">
                      <ahyp:hlinkClr val="tx"/>
                    </a:ext>
                  </a:extLst>
                </a:hlinkClick>
              </a:rPr>
              <a:t>http://formsus.datasus.gov.br/novoimgarq/14480/2120690_109700.pdf</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0"/>
              </a:spcBef>
              <a:spcAft>
                <a:spcPts val="1000"/>
              </a:spcAft>
              <a:buNone/>
            </a:pPr>
            <a:r>
              <a:rPr b="0" i="0" lang="pt-BR" sz="1400" u="none" cap="none" strike="noStrike">
                <a:solidFill>
                  <a:srgbClr val="000000"/>
                </a:solidFill>
                <a:latin typeface="Helvetica Neue"/>
                <a:ea typeface="Helvetica Neue"/>
                <a:cs typeface="Helvetica Neue"/>
                <a:sym typeface="Helvetica Neue"/>
              </a:rPr>
              <a:t>BRASIL. Glossário Temático. Práticas Integrativas e Complementares em Saúde. Ministério da Saúde. Secretaria-Executiva, Secretaria de Atenção à Saúde. Brasília: Ministério da Saúde, 2018.    </a:t>
            </a:r>
            <a:endParaRPr b="0" i="0" sz="1400" u="none" cap="none" strike="noStrike">
              <a:solidFill>
                <a:srgbClr val="000000"/>
              </a:solidFill>
              <a:latin typeface="Arial"/>
              <a:ea typeface="Arial"/>
              <a:cs typeface="Arial"/>
              <a:sym typeface="Arial"/>
            </a:endParaRPr>
          </a:p>
        </p:txBody>
      </p:sp>
      <p:sp>
        <p:nvSpPr>
          <p:cNvPr id="305" name="Google Shape;305;p40"/>
          <p:cNvSpPr txBox="1"/>
          <p:nvPr/>
        </p:nvSpPr>
        <p:spPr>
          <a:xfrm>
            <a:off x="631384" y="1316464"/>
            <a:ext cx="2346947" cy="4573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7. REFERÊNCIAS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nvSpPr>
        <p:spPr>
          <a:xfrm>
            <a:off x="631383" y="1617862"/>
            <a:ext cx="10929245" cy="51193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Agência Nacional de Vigilância Sanitária. Farmacopeia Brasileira. 5ª ed. Brasília. 2010.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Agência Nacional de Vigilância Sanitária. Resolução RDC n 26, de 13 de maio de 2014, e seu anexo, Instrução Normativa 2/14, dispõe sobre o registro de medicamentos fitoterápicos e o registro e a notificação de produtos tradicionais fitoterápicos. Diário Oficial da União 14 mai 2014.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Agência Nacional de Vigilância Sanitária. Resolução RDC n° 10 de 09 de março de 2010. Dispõe sobre a notificação de drogas vegetais junto à Agência Nacional de Vigilância Sanitária – Anvisa e dá outras providências, Disponível em: http://bvsms.saude.gov.br/bvs/saudelegis/anvisa/2010/res0010_09_03_2010.html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Resolução RE ANVISA/MS nº 88, de 23 de março de 2004. Aprova a lista de referências bibliográficas para avaliação de segurança e eficácia de drogas vegetais. Publicado no Diário Oficial da República Federativa do Brasil, Brasília; DF, 24 de março de 2004.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BRASIL. Ministério da Saúde. Cadernos de Atenção Básica – Práticas Integrativas e Complementares – Plantas Medicinais e Fitoterapia na Atenção Básica. Brasília, 2012.</a:t>
            </a:r>
            <a:endParaRPr/>
          </a:p>
          <a:p>
            <a:pPr indent="0" lvl="0" marL="0" marR="0" rtl="0" algn="l">
              <a:lnSpc>
                <a:spcPct val="100000"/>
              </a:lnSpc>
              <a:spcBef>
                <a:spcPts val="2000"/>
              </a:spcBef>
              <a:spcAft>
                <a:spcPts val="0"/>
              </a:spcAft>
              <a:buNone/>
            </a:pPr>
            <a:r>
              <a:rPr b="0" i="0" lang="pt-BR" sz="1400" u="none" cap="none" strike="noStrike">
                <a:solidFill>
                  <a:srgbClr val="000000"/>
                </a:solidFill>
                <a:latin typeface="Helvetica Neue"/>
                <a:ea typeface="Helvetica Neue"/>
                <a:cs typeface="Helvetica Neue"/>
                <a:sym typeface="Helvetica Neue"/>
              </a:rPr>
              <a:t>MATOS, F.J.A. </a:t>
            </a:r>
            <a:r>
              <a:rPr b="1" i="0" lang="pt-BR" sz="1400" u="none" cap="none" strike="noStrike">
                <a:solidFill>
                  <a:srgbClr val="000000"/>
                </a:solidFill>
                <a:latin typeface="Helvetica Neue"/>
                <a:ea typeface="Helvetica Neue"/>
                <a:cs typeface="Helvetica Neue"/>
                <a:sym typeface="Helvetica Neue"/>
              </a:rPr>
              <a:t>Farmácias Vivas</a:t>
            </a:r>
            <a:r>
              <a:rPr b="0" i="0" lang="pt-BR" sz="1400" u="none" cap="none" strike="noStrike">
                <a:solidFill>
                  <a:srgbClr val="000000"/>
                </a:solidFill>
                <a:latin typeface="Helvetica Neue"/>
                <a:ea typeface="Helvetica Neue"/>
                <a:cs typeface="Helvetica Neue"/>
                <a:sym typeface="Helvetica Neue"/>
              </a:rPr>
              <a:t>. 4ª. ed. Fortaleza: Ed. UFC, 2002.</a:t>
            </a:r>
            <a:endParaRPr/>
          </a:p>
          <a:p>
            <a:pPr indent="0" lvl="0" marL="0" marR="0" rtl="0" algn="l">
              <a:lnSpc>
                <a:spcPct val="100000"/>
              </a:lnSpc>
              <a:spcBef>
                <a:spcPts val="2000"/>
              </a:spcBef>
              <a:spcAft>
                <a:spcPts val="1000"/>
              </a:spcAft>
              <a:buNone/>
            </a:pPr>
            <a:r>
              <a:rPr b="0" i="0" lang="pt-BR" sz="1400" u="none" cap="none" strike="noStrike">
                <a:solidFill>
                  <a:srgbClr val="000000"/>
                </a:solidFill>
                <a:latin typeface="Helvetica Neue"/>
                <a:ea typeface="Helvetica Neue"/>
                <a:cs typeface="Helvetica Neue"/>
                <a:sym typeface="Helvetica Neue"/>
              </a:rPr>
              <a:t>MICHILES, E. </a:t>
            </a:r>
            <a:r>
              <a:rPr b="0" i="1" lang="pt-BR" sz="1400" u="none" cap="none" strike="noStrike">
                <a:solidFill>
                  <a:srgbClr val="000000"/>
                </a:solidFill>
                <a:latin typeface="Helvetica Neue"/>
                <a:ea typeface="Helvetica Neue"/>
                <a:cs typeface="Helvetica Neue"/>
                <a:sym typeface="Helvetica Neue"/>
              </a:rPr>
              <a:t>et al</a:t>
            </a:r>
            <a:r>
              <a:rPr b="0" i="0" lang="pt-BR" sz="1400" u="none" cap="none" strike="noStrike">
                <a:solidFill>
                  <a:srgbClr val="000000"/>
                </a:solidFill>
                <a:latin typeface="Helvetica Neue"/>
                <a:ea typeface="Helvetica Neue"/>
                <a:cs typeface="Helvetica Neue"/>
                <a:sym typeface="Helvetica Neue"/>
              </a:rPr>
              <a:t>. </a:t>
            </a:r>
            <a:r>
              <a:rPr b="1" i="0" lang="pt-BR" sz="1400" u="none" cap="none" strike="noStrike">
                <a:solidFill>
                  <a:srgbClr val="000000"/>
                </a:solidFill>
                <a:latin typeface="Helvetica Neue"/>
                <a:ea typeface="Helvetica Neue"/>
                <a:cs typeface="Helvetica Neue"/>
                <a:sym typeface="Helvetica Neue"/>
              </a:rPr>
              <a:t>Guia de Orientação para Implantação do Serviço de Fitoterapia</a:t>
            </a:r>
            <a:r>
              <a:rPr b="0" i="0" lang="pt-BR" sz="1400" u="none" cap="none" strike="noStrike">
                <a:solidFill>
                  <a:srgbClr val="000000"/>
                </a:solidFill>
                <a:latin typeface="Helvetica Neue"/>
                <a:ea typeface="Helvetica Neue"/>
                <a:cs typeface="Helvetica Neue"/>
                <a:sym typeface="Helvetica Neue"/>
              </a:rPr>
              <a:t>; Programa Estadual de Plantas Medicinais; Secretaria de Estado de Saúde; Governo do Estado do Rio de Janeiro; Rio de Janeiro; 2004.</a:t>
            </a:r>
            <a:endParaRPr b="0" i="0" sz="1400" u="none" cap="none" strike="noStrike">
              <a:solidFill>
                <a:srgbClr val="000000"/>
              </a:solidFill>
              <a:latin typeface="Arial"/>
              <a:ea typeface="Arial"/>
              <a:cs typeface="Arial"/>
              <a:sym typeface="Arial"/>
            </a:endParaRPr>
          </a:p>
        </p:txBody>
      </p:sp>
      <p:sp>
        <p:nvSpPr>
          <p:cNvPr id="312" name="Google Shape;312;p41"/>
          <p:cNvSpPr txBox="1"/>
          <p:nvPr/>
        </p:nvSpPr>
        <p:spPr>
          <a:xfrm>
            <a:off x="631384" y="1316464"/>
            <a:ext cx="2346947" cy="4573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7. REFERÊNCIAS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2"/>
          <p:cNvSpPr txBox="1"/>
          <p:nvPr/>
        </p:nvSpPr>
        <p:spPr>
          <a:xfrm>
            <a:off x="732513" y="1614365"/>
            <a:ext cx="10800000" cy="21133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PIOLA, SF. </a:t>
            </a:r>
            <a:r>
              <a:rPr b="0" i="1" lang="pt-BR" sz="1400" u="none" cap="none" strike="noStrike">
                <a:solidFill>
                  <a:srgbClr val="000000"/>
                </a:solidFill>
                <a:latin typeface="Helvetica Neue"/>
                <a:ea typeface="Helvetica Neue"/>
                <a:cs typeface="Helvetica Neue"/>
                <a:sym typeface="Helvetica Neue"/>
              </a:rPr>
              <a:t>et al. </a:t>
            </a:r>
            <a:r>
              <a:rPr b="1" i="0" lang="pt-BR" sz="1400" u="none" cap="none" strike="noStrike">
                <a:solidFill>
                  <a:srgbClr val="000000"/>
                </a:solidFill>
                <a:latin typeface="Helvetica Neue"/>
                <a:ea typeface="Helvetica Neue"/>
                <a:cs typeface="Helvetica Neue"/>
                <a:sym typeface="Helvetica Neue"/>
              </a:rPr>
              <a:t>Estruturas de financiamento e gasto do sistema público de saúde</a:t>
            </a:r>
            <a:r>
              <a:rPr b="0" i="0" lang="pt-BR" sz="1400" u="none" cap="none" strike="noStrike">
                <a:solidFill>
                  <a:srgbClr val="000000"/>
                </a:solidFill>
                <a:latin typeface="Helvetica Neue"/>
                <a:ea typeface="Helvetica Neue"/>
                <a:cs typeface="Helvetica Neue"/>
                <a:sym typeface="Helvetica Neue"/>
              </a:rPr>
              <a:t>. FUNDAÇÃO OSWALDO CRUZ. A saúde no Brasil em 2030 - prospecção estratégica do sistema de saúde brasileiro: estrutura do financiamento e do gasto setorial [online]. Rio de Janeiro: Fiocruz/Ipea/Ministério da Saúde/Secretaria de Assuntos Estratégicos da Presidência da República, 2013. Vol. 4. pp. 19-70. ISBN 978-85-8110-018-0.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1000"/>
              </a:spcAft>
              <a:buClr>
                <a:srgbClr val="000000"/>
              </a:buClr>
              <a:buSzPts val="1600"/>
              <a:buFont typeface="Arial"/>
              <a:buNone/>
            </a:pPr>
            <a:r>
              <a:rPr b="0" i="0" lang="pt-BR" sz="1400" u="none" cap="none" strike="noStrike">
                <a:solidFill>
                  <a:srgbClr val="000000"/>
                </a:solidFill>
                <a:latin typeface="Helvetica Neue"/>
                <a:ea typeface="Helvetica Neue"/>
                <a:cs typeface="Helvetica Neue"/>
                <a:sym typeface="Helvetica Neue"/>
              </a:rPr>
              <a:t>PIRIZ, M.A.</a:t>
            </a:r>
            <a:r>
              <a:rPr b="0" i="1" lang="pt-BR" sz="1400" u="none" cap="none" strike="noStrike">
                <a:solidFill>
                  <a:srgbClr val="000000"/>
                </a:solidFill>
                <a:latin typeface="Helvetica Neue"/>
                <a:ea typeface="Helvetica Neue"/>
                <a:cs typeface="Helvetica Neue"/>
                <a:sym typeface="Helvetica Neue"/>
              </a:rPr>
              <a:t> et al.</a:t>
            </a:r>
            <a:r>
              <a:rPr b="0" i="0" lang="pt-BR" sz="1400" u="none" cap="none" strike="noStrike">
                <a:solidFill>
                  <a:srgbClr val="000000"/>
                </a:solidFill>
                <a:latin typeface="Helvetica Neue"/>
                <a:ea typeface="Helvetica Neue"/>
                <a:cs typeface="Helvetica Neue"/>
                <a:sym typeface="Helvetica Neue"/>
              </a:rPr>
              <a:t> </a:t>
            </a:r>
            <a:r>
              <a:rPr b="1" i="0" lang="pt-BR" sz="1400" u="none" cap="none" strike="noStrike">
                <a:solidFill>
                  <a:srgbClr val="000000"/>
                </a:solidFill>
                <a:latin typeface="Helvetica Neue"/>
                <a:ea typeface="Helvetica Neue"/>
                <a:cs typeface="Helvetica Neue"/>
                <a:sym typeface="Helvetica Neue"/>
              </a:rPr>
              <a:t>Plantas medicinais no processo de cicatrização de feridas</a:t>
            </a:r>
            <a:r>
              <a:rPr b="0" i="0" lang="pt-BR" sz="1400" u="none" cap="none" strike="noStrike">
                <a:solidFill>
                  <a:srgbClr val="000000"/>
                </a:solidFill>
                <a:latin typeface="Helvetica Neue"/>
                <a:ea typeface="Helvetica Neue"/>
                <a:cs typeface="Helvetica Neue"/>
                <a:sym typeface="Helvetica Neue"/>
              </a:rPr>
              <a:t>: uma revisão de literatura. Rev. bras. plantas med.,  Botucatu ,  v. 16, n. 3, p. 628-636,  set.  2014. Disponível em: http://www.scielo.br/scielo.php?script=sci_arttext&amp;pid=S1516-05722014000300020&amp;lng=pt&amp;nrm=iso https://doi.org/10.1590/1983084X/12_18</a:t>
            </a:r>
            <a:endParaRPr b="0" i="0" sz="1400" u="none" cap="none" strike="noStrike">
              <a:solidFill>
                <a:srgbClr val="000000"/>
              </a:solidFill>
              <a:latin typeface="Arial"/>
              <a:ea typeface="Arial"/>
              <a:cs typeface="Arial"/>
              <a:sym typeface="Arial"/>
            </a:endParaRPr>
          </a:p>
        </p:txBody>
      </p:sp>
      <p:sp>
        <p:nvSpPr>
          <p:cNvPr id="319" name="Google Shape;319;p42"/>
          <p:cNvSpPr txBox="1"/>
          <p:nvPr/>
        </p:nvSpPr>
        <p:spPr>
          <a:xfrm>
            <a:off x="631384" y="1316464"/>
            <a:ext cx="2346947" cy="4573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7. REFERÊNCIAS </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1"/>
          <p:cNvSpPr txBox="1"/>
          <p:nvPr/>
        </p:nvSpPr>
        <p:spPr>
          <a:xfrm>
            <a:off x="700042" y="1411097"/>
            <a:ext cx="5200696"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Ministério da Saúde</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Atenção Primária à Saúde - SAPS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Saúde da Família - DESF</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Nacional de Práticas Integrativas e Complementares em Saúde – CNPICS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Gestão do Trabalho e da Educação na Saúde - SGTES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Gestão da Educação na Saúde – DEGES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Técnico Executiva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Daniel Miele Amado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Joseane Carvalho Costa – Universidade Federal do Sul e Sudeste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do Pará - UNIFESSPA</a:t>
            </a:r>
            <a:endParaRPr/>
          </a:p>
        </p:txBody>
      </p:sp>
      <p:sp>
        <p:nvSpPr>
          <p:cNvPr id="325" name="Google Shape;325;p11"/>
          <p:cNvSpPr/>
          <p:nvPr/>
        </p:nvSpPr>
        <p:spPr>
          <a:xfrm>
            <a:off x="6855671" y="1415421"/>
            <a:ext cx="3071446" cy="29546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Fundação Oswaldo Cruz</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Presidente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Nísia Trindade Lima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Chefe de Gabinete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Valcler Rangel Fernandes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 Escritório de Projetos da Presidência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Ana Paula Morgado Carneiro </a:t>
            </a:r>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p:txBody>
      </p:sp>
      <p:sp>
        <p:nvSpPr>
          <p:cNvPr id="326" name="Google Shape;326;p11"/>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2"/>
          <p:cNvSpPr txBox="1"/>
          <p:nvPr/>
        </p:nvSpPr>
        <p:spPr>
          <a:xfrm>
            <a:off x="700043" y="718481"/>
            <a:ext cx="3186158" cy="3425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DO CURSO</a:t>
            </a:r>
            <a:endParaRPr b="0" i="0" sz="1200" u="none" cap="none" strike="noStrike">
              <a:solidFill>
                <a:srgbClr val="000000"/>
              </a:solidFill>
              <a:latin typeface="Helvetica Neue"/>
              <a:ea typeface="Helvetica Neue"/>
              <a:cs typeface="Helvetica Neue"/>
              <a:sym typeface="Helvetica Neue"/>
            </a:endParaRPr>
          </a:p>
        </p:txBody>
      </p:sp>
      <p:sp>
        <p:nvSpPr>
          <p:cNvPr id="332" name="Google Shape;332;p12"/>
          <p:cNvSpPr/>
          <p:nvPr/>
        </p:nvSpPr>
        <p:spPr>
          <a:xfrm>
            <a:off x="8305802" y="720008"/>
            <a:ext cx="3186156" cy="11648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DESTE RECURSO DIDÁTICO</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Conteúdo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p:txBody>
      </p:sp>
      <p:sp>
        <p:nvSpPr>
          <p:cNvPr id="333" name="Google Shape;333;p12"/>
          <p:cNvSpPr/>
          <p:nvPr/>
        </p:nvSpPr>
        <p:spPr>
          <a:xfrm>
            <a:off x="4413736" y="1269128"/>
            <a:ext cx="3186158" cy="449751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e Acompanhamento Pedagógico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Facilitação para o AVASUS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Andrea Cristina Lovato Ribeiro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Audrey Gonçalves de Souza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Produção Audiovisual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Eduardo Dias Abreu</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Animação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Leudo Lima</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Ilustração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Thiago Fagundes</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Web</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Henrique Augusto Queiroz Aragão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Diagramação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Allysson Matias Franco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Gráfico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Gabriel Cunha</a:t>
            </a:r>
            <a:endParaRPr b="0" i="0" sz="1200" u="none" cap="none" strike="noStrike">
              <a:solidFill>
                <a:srgbClr val="000000"/>
              </a:solidFill>
              <a:latin typeface="Helvetica Neue"/>
              <a:ea typeface="Helvetica Neue"/>
              <a:cs typeface="Helvetica Neue"/>
              <a:sym typeface="Helvetica Neue"/>
            </a:endParaRPr>
          </a:p>
        </p:txBody>
      </p:sp>
      <p:sp>
        <p:nvSpPr>
          <p:cNvPr id="334" name="Google Shape;334;p12"/>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
        <p:nvSpPr>
          <p:cNvPr id="335" name="Google Shape;335;p12"/>
          <p:cNvSpPr txBox="1"/>
          <p:nvPr/>
        </p:nvSpPr>
        <p:spPr>
          <a:xfrm>
            <a:off x="700043" y="1404281"/>
            <a:ext cx="3186158"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Consultoria e Revisão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Sônia Regina Evangelista Dantas </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e Design Educacional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Produção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Gramatical/Ortográfica e ABNT</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Luciana Barreto Machado Rezende</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6"/>
          <p:cNvSpPr txBox="1"/>
          <p:nvPr/>
        </p:nvSpPr>
        <p:spPr>
          <a:xfrm>
            <a:off x="628819" y="1825794"/>
            <a:ext cx="6542700" cy="4479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500" u="none" cap="none" strike="noStrike">
                <a:solidFill>
                  <a:schemeClr val="dk1"/>
                </a:solidFill>
                <a:latin typeface="Helvetica Neue"/>
                <a:ea typeface="Helvetica Neue"/>
                <a:cs typeface="Helvetica Neue"/>
                <a:sym typeface="Helvetica Neue"/>
              </a:rPr>
              <a:t>Prezado(a) participante,</a:t>
            </a:r>
            <a:endParaRPr b="0" i="0" sz="15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500" u="none" cap="none" strike="noStrike">
                <a:solidFill>
                  <a:schemeClr val="dk1"/>
                </a:solidFill>
                <a:latin typeface="Helvetica Neue"/>
                <a:ea typeface="Helvetica Neue"/>
                <a:cs typeface="Helvetica Neue"/>
                <a:sym typeface="Helvetica Neue"/>
              </a:rPr>
              <a:t>Seja-vindo(a) à segunda etapa do curso.</a:t>
            </a:r>
            <a:endParaRPr b="0" i="0" sz="15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5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500" u="none" cap="none" strike="noStrike">
                <a:solidFill>
                  <a:schemeClr val="dk1"/>
                </a:solidFill>
                <a:latin typeface="Helvetica Neue"/>
                <a:ea typeface="Helvetica Neue"/>
                <a:cs typeface="Helvetica Neue"/>
                <a:sym typeface="Helvetica Neue"/>
              </a:rPr>
              <a:t>Em 1979, a Organização Mundial da Saúde – OMS criou o Programa de Medicina Tradicional, atendendo às orientações da Declaração da Conferência de Alma-Ata, realizada na Rússia no ano anterior.</a:t>
            </a:r>
            <a:endParaRPr b="0" i="0" sz="15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t/>
            </a:r>
            <a:endParaRPr b="0" i="0" sz="15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500" u="none" cap="none" strike="noStrike">
                <a:solidFill>
                  <a:schemeClr val="dk1"/>
                </a:solidFill>
                <a:latin typeface="Helvetica Neue"/>
                <a:ea typeface="Helvetica Neue"/>
                <a:cs typeface="Helvetica Neue"/>
                <a:sym typeface="Helvetica Neue"/>
              </a:rPr>
              <a:t>De acordo com o programa, a inserção da Medicina Tradicional e de Plantas Medicinais passaria a ser objeto de implantação de políticas públicas, pelos </a:t>
            </a:r>
            <a:r>
              <a:rPr lang="pt-BR" sz="1500">
                <a:solidFill>
                  <a:schemeClr val="dk1"/>
                </a:solidFill>
                <a:latin typeface="Helvetica Neue"/>
                <a:ea typeface="Helvetica Neue"/>
                <a:cs typeface="Helvetica Neue"/>
                <a:sym typeface="Helvetica Neue"/>
              </a:rPr>
              <a:t>Estados</a:t>
            </a:r>
            <a:r>
              <a:rPr b="0" i="0" lang="pt-BR" sz="1500" u="none" cap="none" strike="noStrike">
                <a:solidFill>
                  <a:schemeClr val="dk1"/>
                </a:solidFill>
                <a:latin typeface="Helvetica Neue"/>
                <a:ea typeface="Helvetica Neue"/>
                <a:cs typeface="Helvetica Neue"/>
                <a:sym typeface="Helvetica Neue"/>
              </a:rPr>
              <a:t>-</a:t>
            </a:r>
            <a:r>
              <a:rPr lang="pt-BR" sz="1500">
                <a:solidFill>
                  <a:schemeClr val="dk1"/>
                </a:solidFill>
                <a:latin typeface="Helvetica Neue"/>
                <a:ea typeface="Helvetica Neue"/>
                <a:cs typeface="Helvetica Neue"/>
                <a:sym typeface="Helvetica Neue"/>
              </a:rPr>
              <a:t>M</a:t>
            </a:r>
            <a:r>
              <a:rPr b="0" i="0" lang="pt-BR" sz="1500" u="none" cap="none" strike="noStrike">
                <a:solidFill>
                  <a:schemeClr val="dk1"/>
                </a:solidFill>
                <a:latin typeface="Helvetica Neue"/>
                <a:ea typeface="Helvetica Neue"/>
                <a:cs typeface="Helvetica Neue"/>
                <a:sym typeface="Helvetica Neue"/>
              </a:rPr>
              <a:t>embros, visando à introdução dessas práticas na atenção primária à saúde. Para a OMS, a introdução da fitoterapia no sistema </a:t>
            </a:r>
            <a:r>
              <a:rPr lang="pt-BR" sz="1500">
                <a:solidFill>
                  <a:schemeClr val="dk1"/>
                </a:solidFill>
                <a:latin typeface="Helvetica Neue"/>
                <a:ea typeface="Helvetica Neue"/>
                <a:cs typeface="Helvetica Neue"/>
                <a:sym typeface="Helvetica Neue"/>
              </a:rPr>
              <a:t>nacional</a:t>
            </a:r>
            <a:r>
              <a:rPr b="0" i="0" lang="pt-BR" sz="1500" u="none" cap="none" strike="noStrike">
                <a:solidFill>
                  <a:schemeClr val="dk1"/>
                </a:solidFill>
                <a:latin typeface="Helvetica Neue"/>
                <a:ea typeface="Helvetica Neue"/>
                <a:cs typeface="Helvetica Neue"/>
                <a:sym typeface="Helvetica Neue"/>
              </a:rPr>
              <a:t> de saúde amplia e torna mais resolutiva a assistência à saúde da população.</a:t>
            </a:r>
            <a:endParaRPr b="0" i="0" sz="1500" u="none" cap="none" strike="noStrike">
              <a:solidFill>
                <a:schemeClr val="dk1"/>
              </a:solidFill>
              <a:latin typeface="Helvetica Neue"/>
              <a:ea typeface="Helvetica Neue"/>
              <a:cs typeface="Helvetica Neue"/>
              <a:sym typeface="Helvetica Neue"/>
            </a:endParaRPr>
          </a:p>
        </p:txBody>
      </p:sp>
      <p:sp>
        <p:nvSpPr>
          <p:cNvPr id="49" name="Google Shape;49;p6"/>
          <p:cNvSpPr txBox="1"/>
          <p:nvPr/>
        </p:nvSpPr>
        <p:spPr>
          <a:xfrm>
            <a:off x="628819" y="1317894"/>
            <a:ext cx="4843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3. BOAS-VINDAS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7"/>
          <p:cNvSpPr txBox="1"/>
          <p:nvPr/>
        </p:nvSpPr>
        <p:spPr>
          <a:xfrm>
            <a:off x="628819" y="1878868"/>
            <a:ext cx="6385935" cy="424727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500" u="none" cap="none" strike="noStrike">
                <a:solidFill>
                  <a:schemeClr val="dk1"/>
                </a:solidFill>
                <a:latin typeface="Helvetica Neue"/>
                <a:ea typeface="Helvetica Neue"/>
                <a:cs typeface="Helvetica Neue"/>
                <a:sym typeface="Helvetica Neue"/>
              </a:rPr>
              <a:t>Para que possamos inserir a fitoterapia como método terapêutico para ampliação dos cuidados no tratamento de feridas na  prática clínica, faz-se necessário conhecer tanto os documentos oficiais quanto a legislação criada em nosso país para essa área, garantindo a segurança, a eficácia e a qualidade das plantas medicinais e fitoterápicos elaborados, alcançando um uso racional e seguro desse método. </a:t>
            </a:r>
            <a:endParaRPr b="0" i="0" sz="15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500" u="none" cap="none" strike="noStrike">
                <a:solidFill>
                  <a:schemeClr val="dk1"/>
                </a:solidFill>
                <a:latin typeface="Helvetica Neue"/>
                <a:ea typeface="Helvetica Neue"/>
                <a:cs typeface="Helvetica Neue"/>
                <a:sym typeface="Helvetica Neue"/>
              </a:rPr>
              <a:t>	</a:t>
            </a:r>
            <a:endParaRPr/>
          </a:p>
          <a:p>
            <a:pPr indent="0" lvl="0" marL="0" marR="0" rtl="0" algn="just">
              <a:lnSpc>
                <a:spcPct val="150000"/>
              </a:lnSpc>
              <a:spcBef>
                <a:spcPts val="0"/>
              </a:spcBef>
              <a:spcAft>
                <a:spcPts val="0"/>
              </a:spcAft>
              <a:buClr>
                <a:srgbClr val="000000"/>
              </a:buClr>
              <a:buSzPts val="1600"/>
              <a:buFont typeface="Arial"/>
              <a:buNone/>
            </a:pPr>
            <a:r>
              <a:rPr b="0" i="0" lang="pt-BR" sz="1500" u="none" cap="none" strike="noStrike">
                <a:solidFill>
                  <a:schemeClr val="dk1"/>
                </a:solidFill>
                <a:latin typeface="Helvetica Neue"/>
                <a:ea typeface="Helvetica Neue"/>
                <a:cs typeface="Helvetica Neue"/>
                <a:sym typeface="Helvetica Neue"/>
              </a:rPr>
              <a:t>À medida que você for lendo o texto, sugerimos que procure pelas legislações pertinentes para complementar e aprofundar os seus conhecimentos. </a:t>
            </a:r>
            <a:endParaRPr b="0" i="0" sz="15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500" u="none" cap="none" strike="noStrike">
                <a:solidFill>
                  <a:schemeClr val="dk1"/>
                </a:solidFill>
                <a:latin typeface="Helvetica Neue"/>
                <a:ea typeface="Helvetica Neue"/>
                <a:cs typeface="Helvetica Neue"/>
                <a:sym typeface="Helvetica Neue"/>
              </a:rPr>
              <a:t>	</a:t>
            </a:r>
            <a:endParaRPr/>
          </a:p>
          <a:p>
            <a:pPr indent="0" lvl="0" marL="0" marR="0" rtl="0" algn="just">
              <a:lnSpc>
                <a:spcPct val="150000"/>
              </a:lnSpc>
              <a:spcBef>
                <a:spcPts val="0"/>
              </a:spcBef>
              <a:spcAft>
                <a:spcPts val="0"/>
              </a:spcAft>
              <a:buClr>
                <a:srgbClr val="000000"/>
              </a:buClr>
              <a:buSzPts val="1600"/>
              <a:buFont typeface="Arial"/>
              <a:buNone/>
            </a:pPr>
            <a:r>
              <a:rPr b="0" i="0" lang="pt-BR" sz="1500" u="none" cap="none" strike="noStrike">
                <a:solidFill>
                  <a:schemeClr val="dk1"/>
                </a:solidFill>
                <a:latin typeface="Helvetica Neue"/>
                <a:ea typeface="Helvetica Neue"/>
                <a:cs typeface="Helvetica Neue"/>
                <a:sym typeface="Helvetica Neue"/>
              </a:rPr>
              <a:t>Bons estudos!</a:t>
            </a:r>
            <a:endParaRPr b="0" i="0" sz="1500" u="none" cap="none" strike="noStrike">
              <a:solidFill>
                <a:srgbClr val="000000"/>
              </a:solidFill>
              <a:latin typeface="Arial"/>
              <a:ea typeface="Arial"/>
              <a:cs typeface="Arial"/>
              <a:sym typeface="Arial"/>
            </a:endParaRPr>
          </a:p>
        </p:txBody>
      </p:sp>
      <p:sp>
        <p:nvSpPr>
          <p:cNvPr id="55" name="Google Shape;55;p7"/>
          <p:cNvSpPr txBox="1"/>
          <p:nvPr/>
        </p:nvSpPr>
        <p:spPr>
          <a:xfrm>
            <a:off x="628819" y="1317894"/>
            <a:ext cx="4843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3. BOAS-VINDAS</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8"/>
          <p:cNvSpPr txBox="1"/>
          <p:nvPr/>
        </p:nvSpPr>
        <p:spPr>
          <a:xfrm>
            <a:off x="613953" y="1740332"/>
            <a:ext cx="10959600" cy="4402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Como pudemos constatar nas aulas da Unidade 1, o acometimento das feridas crônicas em nossa população é um problema de saúde pública complexo, que exige do profissional da saúde multidisciplinaridade na assistência a esses usuários. Por serem  lesões de difícil reparação,  envolvem comprometimento e investimento de recursos humanos e materiais muitas vezes custosos para a área da saúde pública.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Em nosso país, o </a:t>
            </a:r>
            <a:r>
              <a:rPr lang="pt-BR" sz="1600">
                <a:solidFill>
                  <a:schemeClr val="dk1"/>
                </a:solidFill>
                <a:latin typeface="Helvetica Neue"/>
                <a:ea typeface="Helvetica Neue"/>
                <a:cs typeface="Helvetica Neue"/>
                <a:sym typeface="Helvetica Neue"/>
              </a:rPr>
              <a:t>crescimento</a:t>
            </a:r>
            <a:r>
              <a:rPr b="0" i="0" lang="pt-BR" sz="1600" u="none" cap="none" strike="noStrike">
                <a:solidFill>
                  <a:schemeClr val="dk1"/>
                </a:solidFill>
                <a:latin typeface="Helvetica Neue"/>
                <a:ea typeface="Helvetica Neue"/>
                <a:cs typeface="Helvetica Neue"/>
                <a:sym typeface="Helvetica Neue"/>
              </a:rPr>
              <a:t> da população idosa, bem como da prevalência de doenças crônicas n</a:t>
            </a:r>
            <a:r>
              <a:rPr lang="pt-BR" sz="1600">
                <a:solidFill>
                  <a:schemeClr val="dk1"/>
                </a:solidFill>
                <a:latin typeface="Helvetica Neue"/>
                <a:ea typeface="Helvetica Neue"/>
                <a:cs typeface="Helvetica Neue"/>
                <a:sym typeface="Helvetica Neue"/>
              </a:rPr>
              <a:t>ão </a:t>
            </a:r>
            <a:r>
              <a:rPr lang="pt-BR" sz="1600">
                <a:solidFill>
                  <a:schemeClr val="dk1"/>
                </a:solidFill>
                <a:latin typeface="Helvetica Neue"/>
                <a:ea typeface="Helvetica Neue"/>
                <a:cs typeface="Helvetica Neue"/>
                <a:sym typeface="Helvetica Neue"/>
              </a:rPr>
              <a:t>transmissíveis</a:t>
            </a:r>
            <a:r>
              <a:rPr lang="pt-BR" sz="1600">
                <a:solidFill>
                  <a:schemeClr val="dk1"/>
                </a:solidFill>
                <a:latin typeface="Helvetica Neue"/>
                <a:ea typeface="Helvetica Neue"/>
                <a:cs typeface="Helvetica Neue"/>
                <a:sym typeface="Helvetica Neue"/>
              </a:rPr>
              <a:t> </a:t>
            </a:r>
            <a:r>
              <a:rPr b="0" i="0" lang="pt-BR" sz="1600" u="none" cap="none" strike="noStrike">
                <a:solidFill>
                  <a:schemeClr val="dk1"/>
                </a:solidFill>
                <a:latin typeface="Helvetica Neue"/>
                <a:ea typeface="Helvetica Neue"/>
                <a:cs typeface="Helvetica Neue"/>
                <a:sym typeface="Helvetica Neue"/>
              </a:rPr>
              <a:t>e agravos crônicos, como as feridas, é um fator que preocupa os profissionais de saúde e os gestores dos serviços d</a:t>
            </a:r>
            <a:r>
              <a:rPr lang="pt-BR" sz="1600">
                <a:solidFill>
                  <a:schemeClr val="dk1"/>
                </a:solidFill>
                <a:latin typeface="Helvetica Neue"/>
                <a:ea typeface="Helvetica Neue"/>
                <a:cs typeface="Helvetica Neue"/>
                <a:sym typeface="Helvetica Neue"/>
              </a:rPr>
              <a:t>a Rede de</a:t>
            </a:r>
            <a:r>
              <a:rPr b="0" i="0" lang="pt-BR" sz="1600" u="none" cap="none" strike="noStrike">
                <a:solidFill>
                  <a:schemeClr val="dk1"/>
                </a:solidFill>
                <a:latin typeface="Helvetica Neue"/>
                <a:ea typeface="Helvetica Neue"/>
                <a:cs typeface="Helvetica Neue"/>
                <a:sym typeface="Helvetica Neue"/>
              </a:rPr>
              <a:t> </a:t>
            </a:r>
            <a:r>
              <a:rPr lang="pt-BR" sz="1600">
                <a:solidFill>
                  <a:schemeClr val="dk1"/>
                </a:solidFill>
                <a:latin typeface="Helvetica Neue"/>
                <a:ea typeface="Helvetica Neue"/>
                <a:cs typeface="Helvetica Neue"/>
                <a:sym typeface="Helvetica Neue"/>
              </a:rPr>
              <a:t>A</a:t>
            </a:r>
            <a:r>
              <a:rPr b="0" i="0" lang="pt-BR" sz="1600" u="none" cap="none" strike="noStrike">
                <a:solidFill>
                  <a:schemeClr val="dk1"/>
                </a:solidFill>
                <a:latin typeface="Helvetica Neue"/>
                <a:ea typeface="Helvetica Neue"/>
                <a:cs typeface="Helvetica Neue"/>
                <a:sym typeface="Helvetica Neue"/>
              </a:rPr>
              <a:t>tenção à </a:t>
            </a:r>
            <a:r>
              <a:rPr lang="pt-BR" sz="1600">
                <a:solidFill>
                  <a:schemeClr val="dk1"/>
                </a:solidFill>
                <a:latin typeface="Helvetica Neue"/>
                <a:ea typeface="Helvetica Neue"/>
                <a:cs typeface="Helvetica Neue"/>
                <a:sym typeface="Helvetica Neue"/>
              </a:rPr>
              <a:t>S</a:t>
            </a:r>
            <a:r>
              <a:rPr b="0" i="0" lang="pt-BR" sz="1600" u="none" cap="none" strike="noStrike">
                <a:solidFill>
                  <a:schemeClr val="dk1"/>
                </a:solidFill>
                <a:latin typeface="Helvetica Neue"/>
                <a:ea typeface="Helvetica Neue"/>
                <a:cs typeface="Helvetica Neue"/>
                <a:sym typeface="Helvetica Neue"/>
              </a:rPr>
              <a:t>aúde</a:t>
            </a:r>
            <a:r>
              <a:rPr lang="pt-BR" sz="1600">
                <a:solidFill>
                  <a:schemeClr val="dk1"/>
                </a:solidFill>
                <a:latin typeface="Helvetica Neue"/>
                <a:ea typeface="Helvetica Neue"/>
                <a:cs typeface="Helvetica Neue"/>
                <a:sym typeface="Helvetica Neue"/>
              </a:rPr>
              <a:t> - RAS</a:t>
            </a:r>
            <a:r>
              <a:rPr b="0" i="0" lang="pt-BR" sz="1600" u="none" cap="none" strike="noStrike">
                <a:solidFill>
                  <a:schemeClr val="dk1"/>
                </a:solidFill>
                <a:latin typeface="Helvetica Neue"/>
                <a:ea typeface="Helvetica Neue"/>
                <a:cs typeface="Helvetica Neue"/>
                <a:sym typeface="Helvetica Neue"/>
              </a:rPr>
              <a:t>.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	</a:t>
            </a:r>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 importância deste tema - tratamento de feridas - para a atenção primária à saúde é fundamental, uma vez que esta se constitui </a:t>
            </a:r>
            <a:r>
              <a:rPr lang="pt-BR" sz="1600">
                <a:solidFill>
                  <a:schemeClr val="dk1"/>
                </a:solidFill>
                <a:latin typeface="Helvetica Neue"/>
                <a:ea typeface="Helvetica Neue"/>
                <a:cs typeface="Helvetica Neue"/>
                <a:sym typeface="Helvetica Neue"/>
              </a:rPr>
              <a:t>como</a:t>
            </a:r>
            <a:r>
              <a:rPr b="0" i="0" lang="pt-BR" sz="1600" u="none" cap="none" strike="noStrike">
                <a:solidFill>
                  <a:schemeClr val="dk1"/>
                </a:solidFill>
                <a:latin typeface="Helvetica Neue"/>
                <a:ea typeface="Helvetica Neue"/>
                <a:cs typeface="Helvetica Neue"/>
                <a:sym typeface="Helvetica Neue"/>
              </a:rPr>
              <a:t> porta </a:t>
            </a:r>
            <a:r>
              <a:rPr lang="pt-BR" sz="1600">
                <a:solidFill>
                  <a:schemeClr val="dk1"/>
                </a:solidFill>
                <a:latin typeface="Helvetica Neue"/>
                <a:ea typeface="Helvetica Neue"/>
                <a:cs typeface="Helvetica Neue"/>
                <a:sym typeface="Helvetica Neue"/>
              </a:rPr>
              <a:t>inicial </a:t>
            </a:r>
            <a:r>
              <a:rPr b="0" i="0" lang="pt-BR" sz="1600" u="none" cap="none" strike="noStrike">
                <a:solidFill>
                  <a:schemeClr val="dk1"/>
                </a:solidFill>
                <a:latin typeface="Helvetica Neue"/>
                <a:ea typeface="Helvetica Neue"/>
                <a:cs typeface="Helvetica Neue"/>
                <a:sym typeface="Helvetica Neue"/>
              </a:rPr>
              <a:t>de acesso </a:t>
            </a:r>
            <a:r>
              <a:rPr lang="pt-BR" sz="1600">
                <a:solidFill>
                  <a:schemeClr val="dk1"/>
                </a:solidFill>
                <a:latin typeface="Helvetica Neue"/>
                <a:ea typeface="Helvetica Neue"/>
                <a:cs typeface="Helvetica Neue"/>
                <a:sym typeface="Helvetica Neue"/>
              </a:rPr>
              <a:t>do </a:t>
            </a:r>
            <a:r>
              <a:rPr b="0" i="0" lang="pt-BR" sz="1600" u="none" cap="none" strike="noStrike">
                <a:solidFill>
                  <a:schemeClr val="dk1"/>
                </a:solidFill>
                <a:latin typeface="Helvetica Neue"/>
                <a:ea typeface="Helvetica Neue"/>
                <a:cs typeface="Helvetica Neue"/>
                <a:sym typeface="Helvetica Neue"/>
              </a:rPr>
              <a:t>usuário que busca cuidados no SUS, e </a:t>
            </a:r>
            <a:r>
              <a:rPr lang="pt-BR" sz="1600">
                <a:solidFill>
                  <a:schemeClr val="dk1"/>
                </a:solidFill>
                <a:latin typeface="Helvetica Neue"/>
                <a:ea typeface="Helvetica Neue"/>
                <a:cs typeface="Helvetica Neue"/>
                <a:sym typeface="Helvetica Neue"/>
              </a:rPr>
              <a:t>nível de atenção</a:t>
            </a:r>
            <a:r>
              <a:rPr b="0" i="0" lang="pt-BR" sz="1600" u="none" cap="none" strike="noStrike">
                <a:solidFill>
                  <a:schemeClr val="dk1"/>
                </a:solidFill>
                <a:latin typeface="Helvetica Neue"/>
                <a:ea typeface="Helvetica Neue"/>
                <a:cs typeface="Helvetica Neue"/>
                <a:sym typeface="Helvetica Neue"/>
              </a:rPr>
              <a:t> propício para as ações de prevenção e promoção </a:t>
            </a:r>
            <a:r>
              <a:rPr lang="pt-BR" sz="1600">
                <a:solidFill>
                  <a:schemeClr val="dk1"/>
                </a:solidFill>
                <a:latin typeface="Helvetica Neue"/>
                <a:ea typeface="Helvetica Neue"/>
                <a:cs typeface="Helvetica Neue"/>
                <a:sym typeface="Helvetica Neue"/>
              </a:rPr>
              <a:t>da</a:t>
            </a:r>
            <a:r>
              <a:rPr b="0" i="0" lang="pt-BR" sz="1600" u="none" cap="none" strike="noStrike">
                <a:solidFill>
                  <a:schemeClr val="dk1"/>
                </a:solidFill>
                <a:latin typeface="Helvetica Neue"/>
                <a:ea typeface="Helvetica Neue"/>
                <a:cs typeface="Helvetica Neue"/>
                <a:sym typeface="Helvetica Neue"/>
              </a:rPr>
              <a:t> saúde, por ser essas lesões muitas vezes evitáveis. </a:t>
            </a:r>
            <a:endParaRPr b="0" i="0" sz="1600" u="none" cap="none" strike="noStrike">
              <a:solidFill>
                <a:schemeClr val="dk1"/>
              </a:solidFill>
              <a:latin typeface="Helvetica Neue"/>
              <a:ea typeface="Helvetica Neue"/>
              <a:cs typeface="Helvetica Neue"/>
              <a:sym typeface="Helvetica Neue"/>
            </a:endParaRPr>
          </a:p>
        </p:txBody>
      </p:sp>
      <p:sp>
        <p:nvSpPr>
          <p:cNvPr id="62" name="Google Shape;62;p28"/>
          <p:cNvSpPr txBox="1"/>
          <p:nvPr/>
        </p:nvSpPr>
        <p:spPr>
          <a:xfrm>
            <a:off x="613954" y="1300602"/>
            <a:ext cx="4843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4. INTRODUÇÃO</a:t>
            </a:r>
            <a:endParaRPr b="0" i="0" sz="2000" u="none" cap="none" strike="noStrike">
              <a:solidFill>
                <a:srgbClr val="367D55"/>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txBox="1"/>
          <p:nvPr/>
        </p:nvSpPr>
        <p:spPr>
          <a:xfrm>
            <a:off x="613954" y="1808502"/>
            <a:ext cx="6018900"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Em relação ao tratamento de feridas, segundo  o Ministério da Saúde, “(...) mesmo que grandes avanços na compreensão dos processos e fenômenos envolvidos nas diversas fases da reparação tissular tenham sido conquistados e simultaneamente muito se tenha investido em pesquisa e desenvolvimento de recursos e tecnologias com o objetivo de favorecer esses processos, a incidência e prevalência de úlceras crônicas são ainda extremamente altas. Isso repercute em elevados custos financeiros e profundas consequências sociais sobre os portadores além de impactar nos custos para a saúde”. (BRASIL, 2011)</a:t>
            </a:r>
            <a:endParaRPr b="0" i="0" sz="1400" u="none" cap="none" strike="noStrike">
              <a:solidFill>
                <a:srgbClr val="000000"/>
              </a:solidFill>
              <a:latin typeface="Arial"/>
              <a:ea typeface="Arial"/>
              <a:cs typeface="Arial"/>
              <a:sym typeface="Arial"/>
            </a:endParaRPr>
          </a:p>
        </p:txBody>
      </p:sp>
      <p:pic>
        <p:nvPicPr>
          <p:cNvPr id="69" name="Google Shape;69;p2">
            <a:hlinkClick r:id="rId3"/>
          </p:cNvPr>
          <p:cNvPicPr preferRelativeResize="0"/>
          <p:nvPr/>
        </p:nvPicPr>
        <p:blipFill rotWithShape="1">
          <a:blip r:embed="rId4">
            <a:alphaModFix/>
          </a:blip>
          <a:srcRect b="0" l="0" r="0" t="0"/>
          <a:stretch/>
        </p:blipFill>
        <p:spPr>
          <a:xfrm>
            <a:off x="6946375" y="1740828"/>
            <a:ext cx="4843200" cy="4178647"/>
          </a:xfrm>
          <a:prstGeom prst="rect">
            <a:avLst/>
          </a:prstGeom>
          <a:noFill/>
          <a:ln>
            <a:noFill/>
          </a:ln>
        </p:spPr>
      </p:pic>
      <p:sp>
        <p:nvSpPr>
          <p:cNvPr id="70" name="Google Shape;70;p2"/>
          <p:cNvSpPr txBox="1"/>
          <p:nvPr/>
        </p:nvSpPr>
        <p:spPr>
          <a:xfrm>
            <a:off x="6868800" y="5806363"/>
            <a:ext cx="5010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Cadernos de Atenção Básica.Práticas Integrativas e Complementares.Plantas Medicinais e Fitoterapia na Atenção Básica </a:t>
            </a:r>
            <a:endParaRPr b="0" i="0" sz="12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Helvetica Neue"/>
                <a:ea typeface="Helvetica Neue"/>
                <a:cs typeface="Helvetica Neue"/>
                <a:sym typeface="Helvetica Neue"/>
              </a:rPr>
              <a:t>Fonte: Ministério da Saúde, 2012</a:t>
            </a:r>
            <a:endParaRPr b="0" i="0" sz="1200" u="none" cap="none" strike="noStrike">
              <a:solidFill>
                <a:schemeClr val="dk1"/>
              </a:solidFill>
              <a:latin typeface="Helvetica Neue"/>
              <a:ea typeface="Helvetica Neue"/>
              <a:cs typeface="Helvetica Neue"/>
              <a:sym typeface="Helvetica Neue"/>
            </a:endParaRPr>
          </a:p>
        </p:txBody>
      </p:sp>
      <p:sp>
        <p:nvSpPr>
          <p:cNvPr id="71" name="Google Shape;71;p2"/>
          <p:cNvSpPr txBox="1"/>
          <p:nvPr/>
        </p:nvSpPr>
        <p:spPr>
          <a:xfrm>
            <a:off x="613954" y="1300602"/>
            <a:ext cx="4843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4. INTRODUÇÃO</a:t>
            </a:r>
            <a:endParaRPr b="0" i="0" sz="2000" u="none" cap="none" strike="noStrike">
              <a:solidFill>
                <a:srgbClr val="367D55"/>
              </a:solidFill>
              <a:latin typeface="Arial"/>
              <a:ea typeface="Arial"/>
              <a:cs typeface="Arial"/>
              <a:sym typeface="Arial"/>
            </a:endParaRPr>
          </a:p>
        </p:txBody>
      </p:sp>
      <p:pic>
        <p:nvPicPr>
          <p:cNvPr id="72" name="Google Shape;72;p2">
            <a:hlinkClick r:id="rId5"/>
          </p:cNvPr>
          <p:cNvPicPr preferRelativeResize="0"/>
          <p:nvPr/>
        </p:nvPicPr>
        <p:blipFill rotWithShape="1">
          <a:blip r:embed="rId6">
            <a:alphaModFix/>
          </a:blip>
          <a:srcRect b="0" l="0" r="0" t="0"/>
          <a:stretch/>
        </p:blipFill>
        <p:spPr>
          <a:xfrm>
            <a:off x="11163944" y="4921019"/>
            <a:ext cx="519112" cy="5191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d4d46d514b_1_3"/>
          <p:cNvSpPr txBox="1"/>
          <p:nvPr/>
        </p:nvSpPr>
        <p:spPr>
          <a:xfrm>
            <a:off x="613953" y="1723837"/>
            <a:ext cx="6582715" cy="3748896"/>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Atualmente, na assistência aos usuários com feridas, podemos contar com uma nova tecnologia, que é o emprego das plantas medicinais e fitoterápicos no tratamento de feridas, que se apresenta como uma opção terapêutica segura e com custos mais baixos.  Contamos com diversos recursos de espécies vegetais, encontrados nos diversos biomas do país, disponíveis para auxiliar no processo de cicatrização no tratamento de feridas já comprovados pela pesquisa científica, como será apresentado no decorrer deste curso.</a:t>
            </a:r>
            <a:endParaRPr b="0" i="0" sz="1600" u="none" cap="none" strike="noStrike">
              <a:solidFill>
                <a:schemeClr val="dk1"/>
              </a:solidFill>
              <a:latin typeface="Helvetica Neue"/>
              <a:ea typeface="Helvetica Neue"/>
              <a:cs typeface="Helvetica Neue"/>
              <a:sym typeface="Helvetica Neue"/>
            </a:endParaRPr>
          </a:p>
        </p:txBody>
      </p:sp>
      <p:sp>
        <p:nvSpPr>
          <p:cNvPr id="79" name="Google Shape;79;gd4d46d514b_1_3"/>
          <p:cNvSpPr txBox="1"/>
          <p:nvPr/>
        </p:nvSpPr>
        <p:spPr>
          <a:xfrm>
            <a:off x="613954" y="1300602"/>
            <a:ext cx="4843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4. INTRODUÇÃO</a:t>
            </a:r>
            <a:endParaRPr b="0" i="0" sz="2000" u="none" cap="none" strike="noStrike">
              <a:solidFill>
                <a:srgbClr val="367D55"/>
              </a:solidFill>
              <a:latin typeface="Arial"/>
              <a:ea typeface="Arial"/>
              <a:cs typeface="Arial"/>
              <a:sym typeface="Arial"/>
            </a:endParaRPr>
          </a:p>
        </p:txBody>
      </p:sp>
      <p:pic>
        <p:nvPicPr>
          <p:cNvPr id="80" name="Google Shape;80;gd4d46d514b_1_3"/>
          <p:cNvPicPr preferRelativeResize="0"/>
          <p:nvPr/>
        </p:nvPicPr>
        <p:blipFill rotWithShape="1">
          <a:blip r:embed="rId3">
            <a:alphaModFix/>
          </a:blip>
          <a:srcRect b="0" l="0" r="0" t="0"/>
          <a:stretch/>
        </p:blipFill>
        <p:spPr>
          <a:xfrm>
            <a:off x="1" y="4775101"/>
            <a:ext cx="2702972" cy="2302932"/>
          </a:xfrm>
          <a:prstGeom prst="rect">
            <a:avLst/>
          </a:prstGeom>
          <a:noFill/>
          <a:ln>
            <a:noFill/>
          </a:ln>
        </p:spPr>
      </p:pic>
      <p:pic>
        <p:nvPicPr>
          <p:cNvPr id="81" name="Google Shape;81;gd4d46d514b_1_3"/>
          <p:cNvPicPr preferRelativeResize="0"/>
          <p:nvPr/>
        </p:nvPicPr>
        <p:blipFill rotWithShape="1">
          <a:blip r:embed="rId4">
            <a:alphaModFix/>
          </a:blip>
          <a:srcRect b="0" l="0" r="0" t="0"/>
          <a:stretch/>
        </p:blipFill>
        <p:spPr>
          <a:xfrm>
            <a:off x="7196668" y="-635459"/>
            <a:ext cx="8878602" cy="75399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grpSp>
        <p:nvGrpSpPr>
          <p:cNvPr id="87" name="Google Shape;87;p29"/>
          <p:cNvGrpSpPr/>
          <p:nvPr/>
        </p:nvGrpSpPr>
        <p:grpSpPr>
          <a:xfrm>
            <a:off x="1216030" y="1980210"/>
            <a:ext cx="10001503" cy="4302056"/>
            <a:chOff x="1216030" y="1980210"/>
            <a:chExt cx="10001503" cy="4302056"/>
          </a:xfrm>
        </p:grpSpPr>
        <p:pic>
          <p:nvPicPr>
            <p:cNvPr id="88" name="Google Shape;88;p29"/>
            <p:cNvPicPr preferRelativeResize="0"/>
            <p:nvPr/>
          </p:nvPicPr>
          <p:blipFill rotWithShape="1">
            <a:blip r:embed="rId3">
              <a:alphaModFix/>
            </a:blip>
            <a:srcRect b="0" l="0" r="0" t="0"/>
            <a:stretch/>
          </p:blipFill>
          <p:spPr>
            <a:xfrm flipH="1">
              <a:off x="1216030" y="1980210"/>
              <a:ext cx="5085020" cy="4302056"/>
            </a:xfrm>
            <a:prstGeom prst="rect">
              <a:avLst/>
            </a:prstGeom>
            <a:noFill/>
            <a:ln>
              <a:noFill/>
            </a:ln>
          </p:spPr>
        </p:pic>
        <p:pic>
          <p:nvPicPr>
            <p:cNvPr id="89" name="Google Shape;89;p29"/>
            <p:cNvPicPr preferRelativeResize="0"/>
            <p:nvPr/>
          </p:nvPicPr>
          <p:blipFill rotWithShape="1">
            <a:blip r:embed="rId3">
              <a:alphaModFix/>
            </a:blip>
            <a:srcRect b="0" l="0" r="0" t="0"/>
            <a:stretch/>
          </p:blipFill>
          <p:spPr>
            <a:xfrm flipH="1">
              <a:off x="4704297" y="1980210"/>
              <a:ext cx="5085020" cy="4302056"/>
            </a:xfrm>
            <a:prstGeom prst="rect">
              <a:avLst/>
            </a:prstGeom>
            <a:noFill/>
            <a:ln>
              <a:noFill/>
            </a:ln>
          </p:spPr>
        </p:pic>
        <p:pic>
          <p:nvPicPr>
            <p:cNvPr id="90" name="Google Shape;90;p29"/>
            <p:cNvPicPr preferRelativeResize="0"/>
            <p:nvPr/>
          </p:nvPicPr>
          <p:blipFill rotWithShape="1">
            <a:blip r:embed="rId3">
              <a:alphaModFix/>
            </a:blip>
            <a:srcRect b="0" l="0" r="0" t="0"/>
            <a:stretch/>
          </p:blipFill>
          <p:spPr>
            <a:xfrm flipH="1">
              <a:off x="6132513" y="1980210"/>
              <a:ext cx="5085020" cy="4302056"/>
            </a:xfrm>
            <a:prstGeom prst="rect">
              <a:avLst/>
            </a:prstGeom>
            <a:noFill/>
            <a:ln>
              <a:noFill/>
            </a:ln>
          </p:spPr>
        </p:pic>
      </p:grpSp>
      <p:sp>
        <p:nvSpPr>
          <p:cNvPr id="91" name="Google Shape;91;p29"/>
          <p:cNvSpPr txBox="1"/>
          <p:nvPr/>
        </p:nvSpPr>
        <p:spPr>
          <a:xfrm>
            <a:off x="2402683" y="2423098"/>
            <a:ext cx="7534124" cy="341627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800" u="none" cap="none" strike="noStrike">
                <a:solidFill>
                  <a:srgbClr val="347E58"/>
                </a:solidFill>
                <a:latin typeface="Helvetica Neue"/>
                <a:ea typeface="Helvetica Neue"/>
                <a:cs typeface="Helvetica Neue"/>
                <a:sym typeface="Helvetica Neue"/>
              </a:rPr>
              <a:t>Para a inserção desse método terapêutico no Sistema Único de Saúde – SUS, fez-se necessário regulamentações técnicas, marcos legais para assegurar a segurança e eficácia da Fitoterapia que redundaram em políticas públicas  seguindo a tendência de outros países e em consonância com as  orientações da Organização Mundial de Saúde  - OMS. A partir de 2006, foram elaboradas no Brasil as legislações que regulamentam desde o cultivo até a dispensação de plantas medicinais e fitoterápicos.</a:t>
            </a:r>
            <a:endParaRPr b="1" i="0" sz="1800" u="none" cap="none" strike="noStrike">
              <a:solidFill>
                <a:srgbClr val="347E58"/>
              </a:solidFill>
              <a:latin typeface="Helvetica Neue"/>
              <a:ea typeface="Helvetica Neue"/>
              <a:cs typeface="Helvetica Neue"/>
              <a:sym typeface="Helvetica Neue"/>
            </a:endParaRPr>
          </a:p>
        </p:txBody>
      </p:sp>
      <p:sp>
        <p:nvSpPr>
          <p:cNvPr id="92" name="Google Shape;92;p29"/>
          <p:cNvSpPr txBox="1"/>
          <p:nvPr/>
        </p:nvSpPr>
        <p:spPr>
          <a:xfrm>
            <a:off x="675450" y="1358305"/>
            <a:ext cx="11251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TÉCNICAS E MARCOS LEGAIS </a:t>
            </a:r>
            <a:endParaRPr b="0" i="0" sz="2000" u="none" cap="none" strike="noStrike">
              <a:solidFill>
                <a:srgbClr val="367D55"/>
              </a:solidFill>
              <a:latin typeface="Arial"/>
              <a:ea typeface="Arial"/>
              <a:cs typeface="Arial"/>
              <a:sym typeface="Arial"/>
            </a:endParaRPr>
          </a:p>
        </p:txBody>
      </p:sp>
      <p:pic>
        <p:nvPicPr>
          <p:cNvPr id="93" name="Google Shape;93;p29"/>
          <p:cNvPicPr preferRelativeResize="0"/>
          <p:nvPr/>
        </p:nvPicPr>
        <p:blipFill rotWithShape="1">
          <a:blip r:embed="rId4">
            <a:alphaModFix/>
          </a:blip>
          <a:srcRect b="0" l="0" r="0" t="0"/>
          <a:stretch/>
        </p:blipFill>
        <p:spPr>
          <a:xfrm>
            <a:off x="604833" y="2568381"/>
            <a:ext cx="1349829" cy="13498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pSp>
        <p:nvGrpSpPr>
          <p:cNvPr id="99" name="Google Shape;99;p8"/>
          <p:cNvGrpSpPr/>
          <p:nvPr/>
        </p:nvGrpSpPr>
        <p:grpSpPr>
          <a:xfrm>
            <a:off x="1216029" y="1980208"/>
            <a:ext cx="10012622" cy="4302057"/>
            <a:chOff x="1216029" y="1980208"/>
            <a:chExt cx="10012622" cy="4302057"/>
          </a:xfrm>
        </p:grpSpPr>
        <p:pic>
          <p:nvPicPr>
            <p:cNvPr id="100" name="Google Shape;100;p8"/>
            <p:cNvPicPr preferRelativeResize="0"/>
            <p:nvPr/>
          </p:nvPicPr>
          <p:blipFill rotWithShape="1">
            <a:blip r:embed="rId3">
              <a:alphaModFix/>
            </a:blip>
            <a:srcRect b="0" l="0" r="0" t="0"/>
            <a:stretch/>
          </p:blipFill>
          <p:spPr>
            <a:xfrm flipH="1">
              <a:off x="1216029" y="1980208"/>
              <a:ext cx="5085021" cy="4302057"/>
            </a:xfrm>
            <a:prstGeom prst="rect">
              <a:avLst/>
            </a:prstGeom>
            <a:noFill/>
            <a:ln>
              <a:noFill/>
            </a:ln>
          </p:spPr>
        </p:pic>
        <p:pic>
          <p:nvPicPr>
            <p:cNvPr id="101" name="Google Shape;101;p8"/>
            <p:cNvPicPr preferRelativeResize="0"/>
            <p:nvPr/>
          </p:nvPicPr>
          <p:blipFill rotWithShape="1">
            <a:blip r:embed="rId3">
              <a:alphaModFix/>
            </a:blip>
            <a:srcRect b="0" l="0" r="0" t="0"/>
            <a:stretch/>
          </p:blipFill>
          <p:spPr>
            <a:xfrm flipH="1">
              <a:off x="3518963" y="1980208"/>
              <a:ext cx="5085021" cy="4302057"/>
            </a:xfrm>
            <a:prstGeom prst="rect">
              <a:avLst/>
            </a:prstGeom>
            <a:noFill/>
            <a:ln>
              <a:noFill/>
            </a:ln>
          </p:spPr>
        </p:pic>
        <p:pic>
          <p:nvPicPr>
            <p:cNvPr id="102" name="Google Shape;102;p8"/>
            <p:cNvPicPr preferRelativeResize="0"/>
            <p:nvPr/>
          </p:nvPicPr>
          <p:blipFill rotWithShape="1">
            <a:blip r:embed="rId3">
              <a:alphaModFix/>
            </a:blip>
            <a:srcRect b="0" l="0" r="0" t="0"/>
            <a:stretch/>
          </p:blipFill>
          <p:spPr>
            <a:xfrm flipH="1">
              <a:off x="6143630" y="1980208"/>
              <a:ext cx="5085021" cy="4302057"/>
            </a:xfrm>
            <a:prstGeom prst="rect">
              <a:avLst/>
            </a:prstGeom>
            <a:noFill/>
            <a:ln>
              <a:noFill/>
            </a:ln>
          </p:spPr>
        </p:pic>
      </p:grpSp>
      <p:sp>
        <p:nvSpPr>
          <p:cNvPr id="103" name="Google Shape;103;p8"/>
          <p:cNvSpPr txBox="1"/>
          <p:nvPr/>
        </p:nvSpPr>
        <p:spPr>
          <a:xfrm>
            <a:off x="2463002" y="2630845"/>
            <a:ext cx="7473806" cy="300078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800" u="none" cap="none" strike="noStrike">
                <a:solidFill>
                  <a:srgbClr val="B2F7CE"/>
                </a:solidFill>
                <a:latin typeface="Helvetica Neue"/>
                <a:ea typeface="Helvetica Neue"/>
                <a:cs typeface="Helvetica Neue"/>
                <a:sym typeface="Helvetica Neue"/>
              </a:rPr>
              <a:t>A Organização Mundial da Saúde - OMS -  orienta o uso de plantas medicinais e de fitoterápicos na atenção primária, sob prescrição de profissional de saúde habilitado, reconhecimento do uso tradicional das plantas medicinais, identificação botânica correta, formulação de padrões de qualidade e segurança na preparação dos fitoterápicos e padronização do cultivo das plantas medicinais. </a:t>
            </a:r>
            <a:endParaRPr/>
          </a:p>
        </p:txBody>
      </p:sp>
      <p:sp>
        <p:nvSpPr>
          <p:cNvPr id="104" name="Google Shape;104;p8"/>
          <p:cNvSpPr txBox="1"/>
          <p:nvPr/>
        </p:nvSpPr>
        <p:spPr>
          <a:xfrm>
            <a:off x="675450" y="1344450"/>
            <a:ext cx="112512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67D55"/>
                </a:solidFill>
                <a:latin typeface="Helvetica Neue"/>
                <a:ea typeface="Helvetica Neue"/>
                <a:cs typeface="Helvetica Neue"/>
                <a:sym typeface="Helvetica Neue"/>
              </a:rPr>
              <a:t>5. REGULAMENTAÇÕES TÉCNICAS E MARCOS LEGAIS </a:t>
            </a:r>
            <a:endParaRPr b="0" i="0" sz="2000" u="none" cap="none" strike="noStrike">
              <a:solidFill>
                <a:srgbClr val="367D55"/>
              </a:solidFill>
              <a:latin typeface="Arial"/>
              <a:ea typeface="Arial"/>
              <a:cs typeface="Arial"/>
              <a:sym typeface="Arial"/>
            </a:endParaRPr>
          </a:p>
        </p:txBody>
      </p:sp>
      <p:pic>
        <p:nvPicPr>
          <p:cNvPr id="105" name="Google Shape;105;p8"/>
          <p:cNvPicPr preferRelativeResize="0"/>
          <p:nvPr/>
        </p:nvPicPr>
        <p:blipFill rotWithShape="1">
          <a:blip r:embed="rId4">
            <a:alphaModFix/>
          </a:blip>
          <a:srcRect b="0" l="0" r="0" t="0"/>
          <a:stretch/>
        </p:blipFill>
        <p:spPr>
          <a:xfrm>
            <a:off x="613390" y="2568381"/>
            <a:ext cx="1349829" cy="134982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3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2020-04-02T17:05:55Z</dcterms:created>
  <dc:creator>Samuel Brauer</dc:creator>
</cp:coreProperties>
</file>